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103.jpg" ContentType="image/jpeg"/>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image122.jpg" ContentType="image/jpeg"/>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82" r:id="rId2"/>
    <p:sldId id="311" r:id="rId3"/>
    <p:sldId id="312" r:id="rId4"/>
    <p:sldId id="256" r:id="rId5"/>
    <p:sldId id="306" r:id="rId6"/>
    <p:sldId id="294" r:id="rId7"/>
    <p:sldId id="307" r:id="rId8"/>
    <p:sldId id="296" r:id="rId9"/>
    <p:sldId id="268" r:id="rId10"/>
    <p:sldId id="257" r:id="rId11"/>
    <p:sldId id="301" r:id="rId12"/>
    <p:sldId id="264" r:id="rId13"/>
    <p:sldId id="291" r:id="rId14"/>
    <p:sldId id="289" r:id="rId15"/>
    <p:sldId id="279" r:id="rId16"/>
    <p:sldId id="261" r:id="rId17"/>
    <p:sldId id="270" r:id="rId18"/>
    <p:sldId id="297" r:id="rId19"/>
    <p:sldId id="274" r:id="rId20"/>
    <p:sldId id="295" r:id="rId21"/>
    <p:sldId id="258" r:id="rId22"/>
    <p:sldId id="259" r:id="rId23"/>
    <p:sldId id="280" r:id="rId24"/>
    <p:sldId id="316" r:id="rId25"/>
    <p:sldId id="273" r:id="rId26"/>
    <p:sldId id="263" r:id="rId27"/>
    <p:sldId id="286" r:id="rId28"/>
    <p:sldId id="277" r:id="rId29"/>
    <p:sldId id="278" r:id="rId30"/>
    <p:sldId id="271" r:id="rId31"/>
    <p:sldId id="266" r:id="rId32"/>
    <p:sldId id="265" r:id="rId33"/>
    <p:sldId id="269" r:id="rId34"/>
    <p:sldId id="299" r:id="rId35"/>
    <p:sldId id="260" r:id="rId36"/>
    <p:sldId id="275" r:id="rId37"/>
    <p:sldId id="276" r:id="rId38"/>
    <p:sldId id="298" r:id="rId39"/>
    <p:sldId id="285" r:id="rId40"/>
    <p:sldId id="292" r:id="rId41"/>
    <p:sldId id="267" r:id="rId42"/>
    <p:sldId id="322" r:id="rId43"/>
    <p:sldId id="310" r:id="rId44"/>
    <p:sldId id="309" r:id="rId45"/>
    <p:sldId id="323" r:id="rId46"/>
    <p:sldId id="319" r:id="rId47"/>
    <p:sldId id="318" r:id="rId48"/>
    <p:sldId id="287" r:id="rId49"/>
    <p:sldId id="324" r:id="rId50"/>
    <p:sldId id="321" r:id="rId51"/>
    <p:sldId id="320" r:id="rId52"/>
    <p:sldId id="283" r:id="rId53"/>
    <p:sldId id="293" r:id="rId54"/>
  </p:sldIdLst>
  <p:sldSz cx="12192000" cy="6858000"/>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7857" autoAdjust="0"/>
    <p:restoredTop sz="94660"/>
  </p:normalViewPr>
  <p:slideViewPr>
    <p:cSldViewPr snapToGrid="0">
      <p:cViewPr varScale="1">
        <p:scale>
          <a:sx n="66" d="100"/>
          <a:sy n="66" d="100"/>
        </p:scale>
        <p:origin x="66"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6363" cy="513508"/>
          </a:xfrm>
          <a:prstGeom prst="rect">
            <a:avLst/>
          </a:prstGeom>
        </p:spPr>
        <p:txBody>
          <a:bodyPr vert="horz" lIns="99066" tIns="49533" rIns="99066" bIns="49533" rtlCol="0"/>
          <a:lstStyle>
            <a:lvl1pPr algn="l">
              <a:defRPr sz="1300"/>
            </a:lvl1pPr>
          </a:lstStyle>
          <a:p>
            <a:endParaRPr lang="fr-FR"/>
          </a:p>
        </p:txBody>
      </p:sp>
      <p:sp>
        <p:nvSpPr>
          <p:cNvPr id="3" name="Espace réservé de la date 2"/>
          <p:cNvSpPr>
            <a:spLocks noGrp="1"/>
          </p:cNvSpPr>
          <p:nvPr>
            <p:ph type="dt" idx="1"/>
          </p:nvPr>
        </p:nvSpPr>
        <p:spPr>
          <a:xfrm>
            <a:off x="4021294" y="0"/>
            <a:ext cx="3076363" cy="513508"/>
          </a:xfrm>
          <a:prstGeom prst="rect">
            <a:avLst/>
          </a:prstGeom>
        </p:spPr>
        <p:txBody>
          <a:bodyPr vert="horz" lIns="99066" tIns="49533" rIns="99066" bIns="49533" rtlCol="0"/>
          <a:lstStyle>
            <a:lvl1pPr algn="r">
              <a:defRPr sz="1300"/>
            </a:lvl1pPr>
          </a:lstStyle>
          <a:p>
            <a:fld id="{D6EB9900-F57B-414B-8AB0-817783605020}" type="datetimeFigureOut">
              <a:rPr lang="fr-FR" smtClean="0"/>
              <a:t>08/10/2022</a:t>
            </a:fld>
            <a:endParaRPr lang="fr-FR"/>
          </a:p>
        </p:txBody>
      </p:sp>
      <p:sp>
        <p:nvSpPr>
          <p:cNvPr id="4" name="Espace réservé de l'image des diapositives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66" tIns="49533" rIns="99066" bIns="49533" rtlCol="0" anchor="ctr"/>
          <a:lstStyle/>
          <a:p>
            <a:endParaRPr lang="fr-FR"/>
          </a:p>
        </p:txBody>
      </p:sp>
      <p:sp>
        <p:nvSpPr>
          <p:cNvPr id="5" name="Espace réservé des notes 4"/>
          <p:cNvSpPr>
            <a:spLocks noGrp="1"/>
          </p:cNvSpPr>
          <p:nvPr>
            <p:ph type="body" sz="quarter" idx="3"/>
          </p:nvPr>
        </p:nvSpPr>
        <p:spPr>
          <a:xfrm>
            <a:off x="709930" y="4925408"/>
            <a:ext cx="5679440" cy="4029879"/>
          </a:xfrm>
          <a:prstGeom prst="rect">
            <a:avLst/>
          </a:prstGeom>
        </p:spPr>
        <p:txBody>
          <a:bodyPr vert="horz" lIns="99066" tIns="49533" rIns="99066" bIns="49533"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1" y="9721108"/>
            <a:ext cx="3076363" cy="513507"/>
          </a:xfrm>
          <a:prstGeom prst="rect">
            <a:avLst/>
          </a:prstGeom>
        </p:spPr>
        <p:txBody>
          <a:bodyPr vert="horz" lIns="99066" tIns="49533" rIns="99066" bIns="49533"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4" y="9721108"/>
            <a:ext cx="3076363" cy="513507"/>
          </a:xfrm>
          <a:prstGeom prst="rect">
            <a:avLst/>
          </a:prstGeom>
        </p:spPr>
        <p:txBody>
          <a:bodyPr vert="horz" lIns="99066" tIns="49533" rIns="99066" bIns="49533" rtlCol="0" anchor="b"/>
          <a:lstStyle>
            <a:lvl1pPr algn="r">
              <a:defRPr sz="1300"/>
            </a:lvl1pPr>
          </a:lstStyle>
          <a:p>
            <a:fld id="{8D747A2B-7EBB-4A61-8737-DFEEE470C2FB}" type="slidenum">
              <a:rPr lang="fr-FR" smtClean="0"/>
              <a:t>‹N°›</a:t>
            </a:fld>
            <a:endParaRPr lang="fr-FR"/>
          </a:p>
        </p:txBody>
      </p:sp>
    </p:spTree>
    <p:extLst>
      <p:ext uri="{BB962C8B-B14F-4D97-AF65-F5344CB8AC3E}">
        <p14:creationId xmlns:p14="http://schemas.microsoft.com/office/powerpoint/2010/main" val="658550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1</a:t>
            </a:fld>
            <a:endParaRPr lang="fr-FR"/>
          </a:p>
        </p:txBody>
      </p:sp>
    </p:spTree>
    <p:extLst>
      <p:ext uri="{BB962C8B-B14F-4D97-AF65-F5344CB8AC3E}">
        <p14:creationId xmlns:p14="http://schemas.microsoft.com/office/powerpoint/2010/main" val="1993494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10</a:t>
            </a:fld>
            <a:endParaRPr lang="fr-FR"/>
          </a:p>
        </p:txBody>
      </p:sp>
    </p:spTree>
    <p:extLst>
      <p:ext uri="{BB962C8B-B14F-4D97-AF65-F5344CB8AC3E}">
        <p14:creationId xmlns:p14="http://schemas.microsoft.com/office/powerpoint/2010/main" val="2358715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11</a:t>
            </a:fld>
            <a:endParaRPr lang="fr-FR"/>
          </a:p>
        </p:txBody>
      </p:sp>
    </p:spTree>
    <p:extLst>
      <p:ext uri="{BB962C8B-B14F-4D97-AF65-F5344CB8AC3E}">
        <p14:creationId xmlns:p14="http://schemas.microsoft.com/office/powerpoint/2010/main" val="661061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12</a:t>
            </a:fld>
            <a:endParaRPr lang="fr-FR"/>
          </a:p>
        </p:txBody>
      </p:sp>
    </p:spTree>
    <p:extLst>
      <p:ext uri="{BB962C8B-B14F-4D97-AF65-F5344CB8AC3E}">
        <p14:creationId xmlns:p14="http://schemas.microsoft.com/office/powerpoint/2010/main" val="3309100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13</a:t>
            </a:fld>
            <a:endParaRPr lang="fr-FR"/>
          </a:p>
        </p:txBody>
      </p:sp>
    </p:spTree>
    <p:extLst>
      <p:ext uri="{BB962C8B-B14F-4D97-AF65-F5344CB8AC3E}">
        <p14:creationId xmlns:p14="http://schemas.microsoft.com/office/powerpoint/2010/main" val="1645891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14</a:t>
            </a:fld>
            <a:endParaRPr lang="fr-FR"/>
          </a:p>
        </p:txBody>
      </p:sp>
    </p:spTree>
    <p:extLst>
      <p:ext uri="{BB962C8B-B14F-4D97-AF65-F5344CB8AC3E}">
        <p14:creationId xmlns:p14="http://schemas.microsoft.com/office/powerpoint/2010/main" val="4154563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15</a:t>
            </a:fld>
            <a:endParaRPr lang="fr-FR"/>
          </a:p>
        </p:txBody>
      </p:sp>
    </p:spTree>
    <p:extLst>
      <p:ext uri="{BB962C8B-B14F-4D97-AF65-F5344CB8AC3E}">
        <p14:creationId xmlns:p14="http://schemas.microsoft.com/office/powerpoint/2010/main" val="813564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16</a:t>
            </a:fld>
            <a:endParaRPr lang="fr-FR"/>
          </a:p>
        </p:txBody>
      </p:sp>
    </p:spTree>
    <p:extLst>
      <p:ext uri="{BB962C8B-B14F-4D97-AF65-F5344CB8AC3E}">
        <p14:creationId xmlns:p14="http://schemas.microsoft.com/office/powerpoint/2010/main" val="3019690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17</a:t>
            </a:fld>
            <a:endParaRPr lang="fr-FR"/>
          </a:p>
        </p:txBody>
      </p:sp>
    </p:spTree>
    <p:extLst>
      <p:ext uri="{BB962C8B-B14F-4D97-AF65-F5344CB8AC3E}">
        <p14:creationId xmlns:p14="http://schemas.microsoft.com/office/powerpoint/2010/main" val="1756414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18</a:t>
            </a:fld>
            <a:endParaRPr lang="fr-FR"/>
          </a:p>
        </p:txBody>
      </p:sp>
    </p:spTree>
    <p:extLst>
      <p:ext uri="{BB962C8B-B14F-4D97-AF65-F5344CB8AC3E}">
        <p14:creationId xmlns:p14="http://schemas.microsoft.com/office/powerpoint/2010/main" val="682638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19</a:t>
            </a:fld>
            <a:endParaRPr lang="fr-FR"/>
          </a:p>
        </p:txBody>
      </p:sp>
    </p:spTree>
    <p:extLst>
      <p:ext uri="{BB962C8B-B14F-4D97-AF65-F5344CB8AC3E}">
        <p14:creationId xmlns:p14="http://schemas.microsoft.com/office/powerpoint/2010/main" val="2170557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2</a:t>
            </a:fld>
            <a:endParaRPr lang="fr-FR"/>
          </a:p>
        </p:txBody>
      </p:sp>
    </p:spTree>
    <p:extLst>
      <p:ext uri="{BB962C8B-B14F-4D97-AF65-F5344CB8AC3E}">
        <p14:creationId xmlns:p14="http://schemas.microsoft.com/office/powerpoint/2010/main" val="3584738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20</a:t>
            </a:fld>
            <a:endParaRPr lang="fr-FR"/>
          </a:p>
        </p:txBody>
      </p:sp>
    </p:spTree>
    <p:extLst>
      <p:ext uri="{BB962C8B-B14F-4D97-AF65-F5344CB8AC3E}">
        <p14:creationId xmlns:p14="http://schemas.microsoft.com/office/powerpoint/2010/main" val="1563406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21</a:t>
            </a:fld>
            <a:endParaRPr lang="fr-FR"/>
          </a:p>
        </p:txBody>
      </p:sp>
    </p:spTree>
    <p:extLst>
      <p:ext uri="{BB962C8B-B14F-4D97-AF65-F5344CB8AC3E}">
        <p14:creationId xmlns:p14="http://schemas.microsoft.com/office/powerpoint/2010/main" val="701204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22</a:t>
            </a:fld>
            <a:endParaRPr lang="fr-FR"/>
          </a:p>
        </p:txBody>
      </p:sp>
    </p:spTree>
    <p:extLst>
      <p:ext uri="{BB962C8B-B14F-4D97-AF65-F5344CB8AC3E}">
        <p14:creationId xmlns:p14="http://schemas.microsoft.com/office/powerpoint/2010/main" val="805494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23</a:t>
            </a:fld>
            <a:endParaRPr lang="fr-FR"/>
          </a:p>
        </p:txBody>
      </p:sp>
    </p:spTree>
    <p:extLst>
      <p:ext uri="{BB962C8B-B14F-4D97-AF65-F5344CB8AC3E}">
        <p14:creationId xmlns:p14="http://schemas.microsoft.com/office/powerpoint/2010/main" val="2778766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24</a:t>
            </a:fld>
            <a:endParaRPr lang="fr-FR"/>
          </a:p>
        </p:txBody>
      </p:sp>
    </p:spTree>
    <p:extLst>
      <p:ext uri="{BB962C8B-B14F-4D97-AF65-F5344CB8AC3E}">
        <p14:creationId xmlns:p14="http://schemas.microsoft.com/office/powerpoint/2010/main" val="3693945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25</a:t>
            </a:fld>
            <a:endParaRPr lang="fr-FR"/>
          </a:p>
        </p:txBody>
      </p:sp>
    </p:spTree>
    <p:extLst>
      <p:ext uri="{BB962C8B-B14F-4D97-AF65-F5344CB8AC3E}">
        <p14:creationId xmlns:p14="http://schemas.microsoft.com/office/powerpoint/2010/main" val="1995099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26</a:t>
            </a:fld>
            <a:endParaRPr lang="fr-FR"/>
          </a:p>
        </p:txBody>
      </p:sp>
    </p:spTree>
    <p:extLst>
      <p:ext uri="{BB962C8B-B14F-4D97-AF65-F5344CB8AC3E}">
        <p14:creationId xmlns:p14="http://schemas.microsoft.com/office/powerpoint/2010/main" val="361115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27</a:t>
            </a:fld>
            <a:endParaRPr lang="fr-FR"/>
          </a:p>
        </p:txBody>
      </p:sp>
    </p:spTree>
    <p:extLst>
      <p:ext uri="{BB962C8B-B14F-4D97-AF65-F5344CB8AC3E}">
        <p14:creationId xmlns:p14="http://schemas.microsoft.com/office/powerpoint/2010/main" val="3447779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28</a:t>
            </a:fld>
            <a:endParaRPr lang="fr-FR"/>
          </a:p>
        </p:txBody>
      </p:sp>
    </p:spTree>
    <p:extLst>
      <p:ext uri="{BB962C8B-B14F-4D97-AF65-F5344CB8AC3E}">
        <p14:creationId xmlns:p14="http://schemas.microsoft.com/office/powerpoint/2010/main" val="990329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29</a:t>
            </a:fld>
            <a:endParaRPr lang="fr-FR"/>
          </a:p>
        </p:txBody>
      </p:sp>
    </p:spTree>
    <p:extLst>
      <p:ext uri="{BB962C8B-B14F-4D97-AF65-F5344CB8AC3E}">
        <p14:creationId xmlns:p14="http://schemas.microsoft.com/office/powerpoint/2010/main" val="2419116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3</a:t>
            </a:fld>
            <a:endParaRPr lang="fr-FR"/>
          </a:p>
        </p:txBody>
      </p:sp>
    </p:spTree>
    <p:extLst>
      <p:ext uri="{BB962C8B-B14F-4D97-AF65-F5344CB8AC3E}">
        <p14:creationId xmlns:p14="http://schemas.microsoft.com/office/powerpoint/2010/main" val="3880952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30</a:t>
            </a:fld>
            <a:endParaRPr lang="fr-FR"/>
          </a:p>
        </p:txBody>
      </p:sp>
    </p:spTree>
    <p:extLst>
      <p:ext uri="{BB962C8B-B14F-4D97-AF65-F5344CB8AC3E}">
        <p14:creationId xmlns:p14="http://schemas.microsoft.com/office/powerpoint/2010/main" val="14963910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31</a:t>
            </a:fld>
            <a:endParaRPr lang="fr-FR"/>
          </a:p>
        </p:txBody>
      </p:sp>
    </p:spTree>
    <p:extLst>
      <p:ext uri="{BB962C8B-B14F-4D97-AF65-F5344CB8AC3E}">
        <p14:creationId xmlns:p14="http://schemas.microsoft.com/office/powerpoint/2010/main" val="15557167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32</a:t>
            </a:fld>
            <a:endParaRPr lang="fr-FR"/>
          </a:p>
        </p:txBody>
      </p:sp>
    </p:spTree>
    <p:extLst>
      <p:ext uri="{BB962C8B-B14F-4D97-AF65-F5344CB8AC3E}">
        <p14:creationId xmlns:p14="http://schemas.microsoft.com/office/powerpoint/2010/main" val="2987826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33</a:t>
            </a:fld>
            <a:endParaRPr lang="fr-FR"/>
          </a:p>
        </p:txBody>
      </p:sp>
    </p:spTree>
    <p:extLst>
      <p:ext uri="{BB962C8B-B14F-4D97-AF65-F5344CB8AC3E}">
        <p14:creationId xmlns:p14="http://schemas.microsoft.com/office/powerpoint/2010/main" val="3119949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34</a:t>
            </a:fld>
            <a:endParaRPr lang="fr-FR"/>
          </a:p>
        </p:txBody>
      </p:sp>
    </p:spTree>
    <p:extLst>
      <p:ext uri="{BB962C8B-B14F-4D97-AF65-F5344CB8AC3E}">
        <p14:creationId xmlns:p14="http://schemas.microsoft.com/office/powerpoint/2010/main" val="21936117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35</a:t>
            </a:fld>
            <a:endParaRPr lang="fr-FR"/>
          </a:p>
        </p:txBody>
      </p:sp>
    </p:spTree>
    <p:extLst>
      <p:ext uri="{BB962C8B-B14F-4D97-AF65-F5344CB8AC3E}">
        <p14:creationId xmlns:p14="http://schemas.microsoft.com/office/powerpoint/2010/main" val="35866813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36</a:t>
            </a:fld>
            <a:endParaRPr lang="fr-FR"/>
          </a:p>
        </p:txBody>
      </p:sp>
    </p:spTree>
    <p:extLst>
      <p:ext uri="{BB962C8B-B14F-4D97-AF65-F5344CB8AC3E}">
        <p14:creationId xmlns:p14="http://schemas.microsoft.com/office/powerpoint/2010/main" val="31330602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37</a:t>
            </a:fld>
            <a:endParaRPr lang="fr-FR"/>
          </a:p>
        </p:txBody>
      </p:sp>
    </p:spTree>
    <p:extLst>
      <p:ext uri="{BB962C8B-B14F-4D97-AF65-F5344CB8AC3E}">
        <p14:creationId xmlns:p14="http://schemas.microsoft.com/office/powerpoint/2010/main" val="8111504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38</a:t>
            </a:fld>
            <a:endParaRPr lang="fr-FR"/>
          </a:p>
        </p:txBody>
      </p:sp>
    </p:spTree>
    <p:extLst>
      <p:ext uri="{BB962C8B-B14F-4D97-AF65-F5344CB8AC3E}">
        <p14:creationId xmlns:p14="http://schemas.microsoft.com/office/powerpoint/2010/main" val="16214532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39</a:t>
            </a:fld>
            <a:endParaRPr lang="fr-FR"/>
          </a:p>
        </p:txBody>
      </p:sp>
    </p:spTree>
    <p:extLst>
      <p:ext uri="{BB962C8B-B14F-4D97-AF65-F5344CB8AC3E}">
        <p14:creationId xmlns:p14="http://schemas.microsoft.com/office/powerpoint/2010/main" val="92415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4</a:t>
            </a:fld>
            <a:endParaRPr lang="fr-FR"/>
          </a:p>
        </p:txBody>
      </p:sp>
    </p:spTree>
    <p:extLst>
      <p:ext uri="{BB962C8B-B14F-4D97-AF65-F5344CB8AC3E}">
        <p14:creationId xmlns:p14="http://schemas.microsoft.com/office/powerpoint/2010/main" val="17951707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40</a:t>
            </a:fld>
            <a:endParaRPr lang="fr-FR"/>
          </a:p>
        </p:txBody>
      </p:sp>
    </p:spTree>
    <p:extLst>
      <p:ext uri="{BB962C8B-B14F-4D97-AF65-F5344CB8AC3E}">
        <p14:creationId xmlns:p14="http://schemas.microsoft.com/office/powerpoint/2010/main" val="25459456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41</a:t>
            </a:fld>
            <a:endParaRPr lang="fr-FR"/>
          </a:p>
        </p:txBody>
      </p:sp>
    </p:spTree>
    <p:extLst>
      <p:ext uri="{BB962C8B-B14F-4D97-AF65-F5344CB8AC3E}">
        <p14:creationId xmlns:p14="http://schemas.microsoft.com/office/powerpoint/2010/main" val="22007244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42</a:t>
            </a:fld>
            <a:endParaRPr lang="fr-FR"/>
          </a:p>
        </p:txBody>
      </p:sp>
    </p:spTree>
    <p:extLst>
      <p:ext uri="{BB962C8B-B14F-4D97-AF65-F5344CB8AC3E}">
        <p14:creationId xmlns:p14="http://schemas.microsoft.com/office/powerpoint/2010/main" val="30559102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43</a:t>
            </a:fld>
            <a:endParaRPr lang="fr-FR"/>
          </a:p>
        </p:txBody>
      </p:sp>
    </p:spTree>
    <p:extLst>
      <p:ext uri="{BB962C8B-B14F-4D97-AF65-F5344CB8AC3E}">
        <p14:creationId xmlns:p14="http://schemas.microsoft.com/office/powerpoint/2010/main" val="765367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44</a:t>
            </a:fld>
            <a:endParaRPr lang="fr-FR"/>
          </a:p>
        </p:txBody>
      </p:sp>
    </p:spTree>
    <p:extLst>
      <p:ext uri="{BB962C8B-B14F-4D97-AF65-F5344CB8AC3E}">
        <p14:creationId xmlns:p14="http://schemas.microsoft.com/office/powerpoint/2010/main" val="20117510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45</a:t>
            </a:fld>
            <a:endParaRPr lang="fr-FR"/>
          </a:p>
        </p:txBody>
      </p:sp>
    </p:spTree>
    <p:extLst>
      <p:ext uri="{BB962C8B-B14F-4D97-AF65-F5344CB8AC3E}">
        <p14:creationId xmlns:p14="http://schemas.microsoft.com/office/powerpoint/2010/main" val="5521220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46</a:t>
            </a:fld>
            <a:endParaRPr lang="fr-FR"/>
          </a:p>
        </p:txBody>
      </p:sp>
    </p:spTree>
    <p:extLst>
      <p:ext uri="{BB962C8B-B14F-4D97-AF65-F5344CB8AC3E}">
        <p14:creationId xmlns:p14="http://schemas.microsoft.com/office/powerpoint/2010/main" val="5073015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47</a:t>
            </a:fld>
            <a:endParaRPr lang="fr-FR"/>
          </a:p>
        </p:txBody>
      </p:sp>
    </p:spTree>
    <p:extLst>
      <p:ext uri="{BB962C8B-B14F-4D97-AF65-F5344CB8AC3E}">
        <p14:creationId xmlns:p14="http://schemas.microsoft.com/office/powerpoint/2010/main" val="14119249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48</a:t>
            </a:fld>
            <a:endParaRPr lang="fr-FR"/>
          </a:p>
        </p:txBody>
      </p:sp>
    </p:spTree>
    <p:extLst>
      <p:ext uri="{BB962C8B-B14F-4D97-AF65-F5344CB8AC3E}">
        <p14:creationId xmlns:p14="http://schemas.microsoft.com/office/powerpoint/2010/main" val="22336679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49</a:t>
            </a:fld>
            <a:endParaRPr lang="fr-FR"/>
          </a:p>
        </p:txBody>
      </p:sp>
    </p:spTree>
    <p:extLst>
      <p:ext uri="{BB962C8B-B14F-4D97-AF65-F5344CB8AC3E}">
        <p14:creationId xmlns:p14="http://schemas.microsoft.com/office/powerpoint/2010/main" val="975188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5</a:t>
            </a:fld>
            <a:endParaRPr lang="fr-FR"/>
          </a:p>
        </p:txBody>
      </p:sp>
    </p:spTree>
    <p:extLst>
      <p:ext uri="{BB962C8B-B14F-4D97-AF65-F5344CB8AC3E}">
        <p14:creationId xmlns:p14="http://schemas.microsoft.com/office/powerpoint/2010/main" val="2158388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50</a:t>
            </a:fld>
            <a:endParaRPr lang="fr-FR"/>
          </a:p>
        </p:txBody>
      </p:sp>
    </p:spTree>
    <p:extLst>
      <p:ext uri="{BB962C8B-B14F-4D97-AF65-F5344CB8AC3E}">
        <p14:creationId xmlns:p14="http://schemas.microsoft.com/office/powerpoint/2010/main" val="29969183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51</a:t>
            </a:fld>
            <a:endParaRPr lang="fr-FR"/>
          </a:p>
        </p:txBody>
      </p:sp>
    </p:spTree>
    <p:extLst>
      <p:ext uri="{BB962C8B-B14F-4D97-AF65-F5344CB8AC3E}">
        <p14:creationId xmlns:p14="http://schemas.microsoft.com/office/powerpoint/2010/main" val="3327996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52</a:t>
            </a:fld>
            <a:endParaRPr lang="fr-FR"/>
          </a:p>
        </p:txBody>
      </p:sp>
    </p:spTree>
    <p:extLst>
      <p:ext uri="{BB962C8B-B14F-4D97-AF65-F5344CB8AC3E}">
        <p14:creationId xmlns:p14="http://schemas.microsoft.com/office/powerpoint/2010/main" val="15545166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53</a:t>
            </a:fld>
            <a:endParaRPr lang="fr-FR"/>
          </a:p>
        </p:txBody>
      </p:sp>
    </p:spTree>
    <p:extLst>
      <p:ext uri="{BB962C8B-B14F-4D97-AF65-F5344CB8AC3E}">
        <p14:creationId xmlns:p14="http://schemas.microsoft.com/office/powerpoint/2010/main" val="2128776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6</a:t>
            </a:fld>
            <a:endParaRPr lang="fr-FR"/>
          </a:p>
        </p:txBody>
      </p:sp>
    </p:spTree>
    <p:extLst>
      <p:ext uri="{BB962C8B-B14F-4D97-AF65-F5344CB8AC3E}">
        <p14:creationId xmlns:p14="http://schemas.microsoft.com/office/powerpoint/2010/main" val="193276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7</a:t>
            </a:fld>
            <a:endParaRPr lang="fr-FR"/>
          </a:p>
        </p:txBody>
      </p:sp>
    </p:spTree>
    <p:extLst>
      <p:ext uri="{BB962C8B-B14F-4D97-AF65-F5344CB8AC3E}">
        <p14:creationId xmlns:p14="http://schemas.microsoft.com/office/powerpoint/2010/main" val="4201444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8</a:t>
            </a:fld>
            <a:endParaRPr lang="fr-FR"/>
          </a:p>
        </p:txBody>
      </p:sp>
    </p:spTree>
    <p:extLst>
      <p:ext uri="{BB962C8B-B14F-4D97-AF65-F5344CB8AC3E}">
        <p14:creationId xmlns:p14="http://schemas.microsoft.com/office/powerpoint/2010/main" val="2648342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747A2B-7EBB-4A61-8737-DFEEE470C2FB}" type="slidenum">
              <a:rPr lang="fr-FR" smtClean="0"/>
              <a:t>9</a:t>
            </a:fld>
            <a:endParaRPr lang="fr-FR"/>
          </a:p>
        </p:txBody>
      </p:sp>
    </p:spTree>
    <p:extLst>
      <p:ext uri="{BB962C8B-B14F-4D97-AF65-F5344CB8AC3E}">
        <p14:creationId xmlns:p14="http://schemas.microsoft.com/office/powerpoint/2010/main" val="3209771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056E03-C707-95CC-9407-9DB29FF4AB4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08CB05E-5812-F1ED-FA31-5BE81680D1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8D4639E-5634-5C0C-2E6D-1DA2776EB8E0}"/>
              </a:ext>
            </a:extLst>
          </p:cNvPr>
          <p:cNvSpPr>
            <a:spLocks noGrp="1"/>
          </p:cNvSpPr>
          <p:nvPr>
            <p:ph type="dt" sz="half" idx="10"/>
          </p:nvPr>
        </p:nvSpPr>
        <p:spPr/>
        <p:txBody>
          <a:bodyPr/>
          <a:lstStyle/>
          <a:p>
            <a:fld id="{61529DEE-5645-4F91-81DE-5F99B625B1FA}" type="datetimeFigureOut">
              <a:rPr lang="fr-FR" smtClean="0"/>
              <a:t>08/10/2022</a:t>
            </a:fld>
            <a:endParaRPr lang="fr-FR"/>
          </a:p>
        </p:txBody>
      </p:sp>
      <p:sp>
        <p:nvSpPr>
          <p:cNvPr id="5" name="Espace réservé du pied de page 4">
            <a:extLst>
              <a:ext uri="{FF2B5EF4-FFF2-40B4-BE49-F238E27FC236}">
                <a16:creationId xmlns:a16="http://schemas.microsoft.com/office/drawing/2014/main" id="{1EA4E896-7E5C-E3C3-1EBA-1EC727AA49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C646ED5-DAB2-9D9A-2C8F-2D2273920D6B}"/>
              </a:ext>
            </a:extLst>
          </p:cNvPr>
          <p:cNvSpPr>
            <a:spLocks noGrp="1"/>
          </p:cNvSpPr>
          <p:nvPr>
            <p:ph type="sldNum" sz="quarter" idx="12"/>
          </p:nvPr>
        </p:nvSpPr>
        <p:spPr/>
        <p:txBody>
          <a:bodyPr/>
          <a:lstStyle/>
          <a:p>
            <a:fld id="{56BBB7AF-2F97-4B37-AC8D-F948A354266B}" type="slidenum">
              <a:rPr lang="fr-FR" smtClean="0"/>
              <a:t>‹N°›</a:t>
            </a:fld>
            <a:endParaRPr lang="fr-FR"/>
          </a:p>
        </p:txBody>
      </p:sp>
    </p:spTree>
    <p:extLst>
      <p:ext uri="{BB962C8B-B14F-4D97-AF65-F5344CB8AC3E}">
        <p14:creationId xmlns:p14="http://schemas.microsoft.com/office/powerpoint/2010/main" val="2321141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796215-DD60-549B-C474-80EC4A42D5E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D75DAA9-AB02-7D5F-D7F5-5097CE19BF8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F8B7F6D-A267-2D32-D255-921AC29F6D21}"/>
              </a:ext>
            </a:extLst>
          </p:cNvPr>
          <p:cNvSpPr>
            <a:spLocks noGrp="1"/>
          </p:cNvSpPr>
          <p:nvPr>
            <p:ph type="dt" sz="half" idx="10"/>
          </p:nvPr>
        </p:nvSpPr>
        <p:spPr/>
        <p:txBody>
          <a:bodyPr/>
          <a:lstStyle/>
          <a:p>
            <a:fld id="{61529DEE-5645-4F91-81DE-5F99B625B1FA}" type="datetimeFigureOut">
              <a:rPr lang="fr-FR" smtClean="0"/>
              <a:t>08/10/2022</a:t>
            </a:fld>
            <a:endParaRPr lang="fr-FR"/>
          </a:p>
        </p:txBody>
      </p:sp>
      <p:sp>
        <p:nvSpPr>
          <p:cNvPr id="5" name="Espace réservé du pied de page 4">
            <a:extLst>
              <a:ext uri="{FF2B5EF4-FFF2-40B4-BE49-F238E27FC236}">
                <a16:creationId xmlns:a16="http://schemas.microsoft.com/office/drawing/2014/main" id="{3A90B296-E320-96E4-AC5A-A3530759D4E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D8F9534-7E8C-CC82-8373-89120454A0B7}"/>
              </a:ext>
            </a:extLst>
          </p:cNvPr>
          <p:cNvSpPr>
            <a:spLocks noGrp="1"/>
          </p:cNvSpPr>
          <p:nvPr>
            <p:ph type="sldNum" sz="quarter" idx="12"/>
          </p:nvPr>
        </p:nvSpPr>
        <p:spPr/>
        <p:txBody>
          <a:bodyPr/>
          <a:lstStyle/>
          <a:p>
            <a:fld id="{56BBB7AF-2F97-4B37-AC8D-F948A354266B}" type="slidenum">
              <a:rPr lang="fr-FR" smtClean="0"/>
              <a:t>‹N°›</a:t>
            </a:fld>
            <a:endParaRPr lang="fr-FR"/>
          </a:p>
        </p:txBody>
      </p:sp>
    </p:spTree>
    <p:extLst>
      <p:ext uri="{BB962C8B-B14F-4D97-AF65-F5344CB8AC3E}">
        <p14:creationId xmlns:p14="http://schemas.microsoft.com/office/powerpoint/2010/main" val="4004016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E8D4C64-C883-3D4E-82CE-9B0FDA0803C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376E1FB-9EB7-06DA-CABF-8A31D2466E3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07ED563-C225-1449-CEAD-40DEE6206AB8}"/>
              </a:ext>
            </a:extLst>
          </p:cNvPr>
          <p:cNvSpPr>
            <a:spLocks noGrp="1"/>
          </p:cNvSpPr>
          <p:nvPr>
            <p:ph type="dt" sz="half" idx="10"/>
          </p:nvPr>
        </p:nvSpPr>
        <p:spPr/>
        <p:txBody>
          <a:bodyPr/>
          <a:lstStyle/>
          <a:p>
            <a:fld id="{61529DEE-5645-4F91-81DE-5F99B625B1FA}" type="datetimeFigureOut">
              <a:rPr lang="fr-FR" smtClean="0"/>
              <a:t>08/10/2022</a:t>
            </a:fld>
            <a:endParaRPr lang="fr-FR"/>
          </a:p>
        </p:txBody>
      </p:sp>
      <p:sp>
        <p:nvSpPr>
          <p:cNvPr id="5" name="Espace réservé du pied de page 4">
            <a:extLst>
              <a:ext uri="{FF2B5EF4-FFF2-40B4-BE49-F238E27FC236}">
                <a16:creationId xmlns:a16="http://schemas.microsoft.com/office/drawing/2014/main" id="{6FB1274C-8DDA-CD02-E256-90E630C9BA9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F2939A6-7C44-EDB3-D8AA-3660ED59A060}"/>
              </a:ext>
            </a:extLst>
          </p:cNvPr>
          <p:cNvSpPr>
            <a:spLocks noGrp="1"/>
          </p:cNvSpPr>
          <p:nvPr>
            <p:ph type="sldNum" sz="quarter" idx="12"/>
          </p:nvPr>
        </p:nvSpPr>
        <p:spPr/>
        <p:txBody>
          <a:bodyPr/>
          <a:lstStyle/>
          <a:p>
            <a:fld id="{56BBB7AF-2F97-4B37-AC8D-F948A354266B}" type="slidenum">
              <a:rPr lang="fr-FR" smtClean="0"/>
              <a:t>‹N°›</a:t>
            </a:fld>
            <a:endParaRPr lang="fr-FR"/>
          </a:p>
        </p:txBody>
      </p:sp>
    </p:spTree>
    <p:extLst>
      <p:ext uri="{BB962C8B-B14F-4D97-AF65-F5344CB8AC3E}">
        <p14:creationId xmlns:p14="http://schemas.microsoft.com/office/powerpoint/2010/main" val="1262990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7DD06F-40A8-2C55-18D0-5706EE10092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3FDE2F1-0D52-4DEE-6D80-66012CBEBD8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B477216-FDE4-5ADA-9291-2195923585C0}"/>
              </a:ext>
            </a:extLst>
          </p:cNvPr>
          <p:cNvSpPr>
            <a:spLocks noGrp="1"/>
          </p:cNvSpPr>
          <p:nvPr>
            <p:ph type="dt" sz="half" idx="10"/>
          </p:nvPr>
        </p:nvSpPr>
        <p:spPr/>
        <p:txBody>
          <a:bodyPr/>
          <a:lstStyle/>
          <a:p>
            <a:fld id="{61529DEE-5645-4F91-81DE-5F99B625B1FA}" type="datetimeFigureOut">
              <a:rPr lang="fr-FR" smtClean="0"/>
              <a:t>08/10/2022</a:t>
            </a:fld>
            <a:endParaRPr lang="fr-FR"/>
          </a:p>
        </p:txBody>
      </p:sp>
      <p:sp>
        <p:nvSpPr>
          <p:cNvPr id="5" name="Espace réservé du pied de page 4">
            <a:extLst>
              <a:ext uri="{FF2B5EF4-FFF2-40B4-BE49-F238E27FC236}">
                <a16:creationId xmlns:a16="http://schemas.microsoft.com/office/drawing/2014/main" id="{CCF90EC2-616E-3DFD-C93E-8478EE3BACF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BFB97C1-9587-3893-262D-853338F3CAE8}"/>
              </a:ext>
            </a:extLst>
          </p:cNvPr>
          <p:cNvSpPr>
            <a:spLocks noGrp="1"/>
          </p:cNvSpPr>
          <p:nvPr>
            <p:ph type="sldNum" sz="quarter" idx="12"/>
          </p:nvPr>
        </p:nvSpPr>
        <p:spPr/>
        <p:txBody>
          <a:bodyPr/>
          <a:lstStyle/>
          <a:p>
            <a:fld id="{56BBB7AF-2F97-4B37-AC8D-F948A354266B}" type="slidenum">
              <a:rPr lang="fr-FR" smtClean="0"/>
              <a:t>‹N°›</a:t>
            </a:fld>
            <a:endParaRPr lang="fr-FR"/>
          </a:p>
        </p:txBody>
      </p:sp>
    </p:spTree>
    <p:extLst>
      <p:ext uri="{BB962C8B-B14F-4D97-AF65-F5344CB8AC3E}">
        <p14:creationId xmlns:p14="http://schemas.microsoft.com/office/powerpoint/2010/main" val="2037378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3EE7AD-0340-961D-42B6-E8C4942A71D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C3F11D8-C018-15EA-AD01-9612682181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EF415A7-2344-A216-2D1B-A6941C60658E}"/>
              </a:ext>
            </a:extLst>
          </p:cNvPr>
          <p:cNvSpPr>
            <a:spLocks noGrp="1"/>
          </p:cNvSpPr>
          <p:nvPr>
            <p:ph type="dt" sz="half" idx="10"/>
          </p:nvPr>
        </p:nvSpPr>
        <p:spPr/>
        <p:txBody>
          <a:bodyPr/>
          <a:lstStyle/>
          <a:p>
            <a:fld id="{61529DEE-5645-4F91-81DE-5F99B625B1FA}" type="datetimeFigureOut">
              <a:rPr lang="fr-FR" smtClean="0"/>
              <a:t>08/10/2022</a:t>
            </a:fld>
            <a:endParaRPr lang="fr-FR"/>
          </a:p>
        </p:txBody>
      </p:sp>
      <p:sp>
        <p:nvSpPr>
          <p:cNvPr id="5" name="Espace réservé du pied de page 4">
            <a:extLst>
              <a:ext uri="{FF2B5EF4-FFF2-40B4-BE49-F238E27FC236}">
                <a16:creationId xmlns:a16="http://schemas.microsoft.com/office/drawing/2014/main" id="{A7433164-DF9B-7F19-2FEB-3666199703E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FB248B2-16CD-A5AC-AA81-8D7B5B54DFA5}"/>
              </a:ext>
            </a:extLst>
          </p:cNvPr>
          <p:cNvSpPr>
            <a:spLocks noGrp="1"/>
          </p:cNvSpPr>
          <p:nvPr>
            <p:ph type="sldNum" sz="quarter" idx="12"/>
          </p:nvPr>
        </p:nvSpPr>
        <p:spPr/>
        <p:txBody>
          <a:bodyPr/>
          <a:lstStyle/>
          <a:p>
            <a:fld id="{56BBB7AF-2F97-4B37-AC8D-F948A354266B}" type="slidenum">
              <a:rPr lang="fr-FR" smtClean="0"/>
              <a:t>‹N°›</a:t>
            </a:fld>
            <a:endParaRPr lang="fr-FR"/>
          </a:p>
        </p:txBody>
      </p:sp>
    </p:spTree>
    <p:extLst>
      <p:ext uri="{BB962C8B-B14F-4D97-AF65-F5344CB8AC3E}">
        <p14:creationId xmlns:p14="http://schemas.microsoft.com/office/powerpoint/2010/main" val="4105218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71F883-B166-228E-3DAF-8FFB3488CB7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043F668-F77D-00AA-B0CD-DA4796A9B75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0679DC3-FB53-2509-4E23-CA11DA9B580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586D9CB-CDD4-66BF-08A9-2B0684185C68}"/>
              </a:ext>
            </a:extLst>
          </p:cNvPr>
          <p:cNvSpPr>
            <a:spLocks noGrp="1"/>
          </p:cNvSpPr>
          <p:nvPr>
            <p:ph type="dt" sz="half" idx="10"/>
          </p:nvPr>
        </p:nvSpPr>
        <p:spPr/>
        <p:txBody>
          <a:bodyPr/>
          <a:lstStyle/>
          <a:p>
            <a:fld id="{61529DEE-5645-4F91-81DE-5F99B625B1FA}" type="datetimeFigureOut">
              <a:rPr lang="fr-FR" smtClean="0"/>
              <a:t>08/10/2022</a:t>
            </a:fld>
            <a:endParaRPr lang="fr-FR"/>
          </a:p>
        </p:txBody>
      </p:sp>
      <p:sp>
        <p:nvSpPr>
          <p:cNvPr id="6" name="Espace réservé du pied de page 5">
            <a:extLst>
              <a:ext uri="{FF2B5EF4-FFF2-40B4-BE49-F238E27FC236}">
                <a16:creationId xmlns:a16="http://schemas.microsoft.com/office/drawing/2014/main" id="{69190C9D-32FB-A094-6339-55F8612BD93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D3A36A0-1AE8-3E5A-D0DC-8F96B5DE2DEB}"/>
              </a:ext>
            </a:extLst>
          </p:cNvPr>
          <p:cNvSpPr>
            <a:spLocks noGrp="1"/>
          </p:cNvSpPr>
          <p:nvPr>
            <p:ph type="sldNum" sz="quarter" idx="12"/>
          </p:nvPr>
        </p:nvSpPr>
        <p:spPr/>
        <p:txBody>
          <a:bodyPr/>
          <a:lstStyle/>
          <a:p>
            <a:fld id="{56BBB7AF-2F97-4B37-AC8D-F948A354266B}" type="slidenum">
              <a:rPr lang="fr-FR" smtClean="0"/>
              <a:t>‹N°›</a:t>
            </a:fld>
            <a:endParaRPr lang="fr-FR"/>
          </a:p>
        </p:txBody>
      </p:sp>
    </p:spTree>
    <p:extLst>
      <p:ext uri="{BB962C8B-B14F-4D97-AF65-F5344CB8AC3E}">
        <p14:creationId xmlns:p14="http://schemas.microsoft.com/office/powerpoint/2010/main" val="4195073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D2E113-313C-14A3-1B2A-3126A3A8854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B0A77CA-91F8-4408-419A-4FB463B8E8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C582B61-657C-C2AC-637B-42A353A26A3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CE50A59-C944-2C9D-6268-A4E334172A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3B10509-6335-F861-39F5-117E452BA54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DBFDEC7-F8C0-CE9B-886E-F39CCAC1637E}"/>
              </a:ext>
            </a:extLst>
          </p:cNvPr>
          <p:cNvSpPr>
            <a:spLocks noGrp="1"/>
          </p:cNvSpPr>
          <p:nvPr>
            <p:ph type="dt" sz="half" idx="10"/>
          </p:nvPr>
        </p:nvSpPr>
        <p:spPr/>
        <p:txBody>
          <a:bodyPr/>
          <a:lstStyle/>
          <a:p>
            <a:fld id="{61529DEE-5645-4F91-81DE-5F99B625B1FA}" type="datetimeFigureOut">
              <a:rPr lang="fr-FR" smtClean="0"/>
              <a:t>08/10/2022</a:t>
            </a:fld>
            <a:endParaRPr lang="fr-FR"/>
          </a:p>
        </p:txBody>
      </p:sp>
      <p:sp>
        <p:nvSpPr>
          <p:cNvPr id="8" name="Espace réservé du pied de page 7">
            <a:extLst>
              <a:ext uri="{FF2B5EF4-FFF2-40B4-BE49-F238E27FC236}">
                <a16:creationId xmlns:a16="http://schemas.microsoft.com/office/drawing/2014/main" id="{C4633A23-6714-E011-6466-B4CE8A9E610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85FFBD7-963B-2B74-5C67-0B31B6946214}"/>
              </a:ext>
            </a:extLst>
          </p:cNvPr>
          <p:cNvSpPr>
            <a:spLocks noGrp="1"/>
          </p:cNvSpPr>
          <p:nvPr>
            <p:ph type="sldNum" sz="quarter" idx="12"/>
          </p:nvPr>
        </p:nvSpPr>
        <p:spPr/>
        <p:txBody>
          <a:bodyPr/>
          <a:lstStyle/>
          <a:p>
            <a:fld id="{56BBB7AF-2F97-4B37-AC8D-F948A354266B}" type="slidenum">
              <a:rPr lang="fr-FR" smtClean="0"/>
              <a:t>‹N°›</a:t>
            </a:fld>
            <a:endParaRPr lang="fr-FR"/>
          </a:p>
        </p:txBody>
      </p:sp>
    </p:spTree>
    <p:extLst>
      <p:ext uri="{BB962C8B-B14F-4D97-AF65-F5344CB8AC3E}">
        <p14:creationId xmlns:p14="http://schemas.microsoft.com/office/powerpoint/2010/main" val="1925043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25307C-058A-FF53-08B1-0954A540923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541802A-806F-0E60-8A77-8D36A499A8B9}"/>
              </a:ext>
            </a:extLst>
          </p:cNvPr>
          <p:cNvSpPr>
            <a:spLocks noGrp="1"/>
          </p:cNvSpPr>
          <p:nvPr>
            <p:ph type="dt" sz="half" idx="10"/>
          </p:nvPr>
        </p:nvSpPr>
        <p:spPr/>
        <p:txBody>
          <a:bodyPr/>
          <a:lstStyle/>
          <a:p>
            <a:fld id="{61529DEE-5645-4F91-81DE-5F99B625B1FA}" type="datetimeFigureOut">
              <a:rPr lang="fr-FR" smtClean="0"/>
              <a:t>08/10/2022</a:t>
            </a:fld>
            <a:endParaRPr lang="fr-FR"/>
          </a:p>
        </p:txBody>
      </p:sp>
      <p:sp>
        <p:nvSpPr>
          <p:cNvPr id="4" name="Espace réservé du pied de page 3">
            <a:extLst>
              <a:ext uri="{FF2B5EF4-FFF2-40B4-BE49-F238E27FC236}">
                <a16:creationId xmlns:a16="http://schemas.microsoft.com/office/drawing/2014/main" id="{C46CA8BB-5370-ACD0-1F4F-CDDC3691E96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31DF248-F38D-AC21-C25E-277293011181}"/>
              </a:ext>
            </a:extLst>
          </p:cNvPr>
          <p:cNvSpPr>
            <a:spLocks noGrp="1"/>
          </p:cNvSpPr>
          <p:nvPr>
            <p:ph type="sldNum" sz="quarter" idx="12"/>
          </p:nvPr>
        </p:nvSpPr>
        <p:spPr/>
        <p:txBody>
          <a:bodyPr/>
          <a:lstStyle/>
          <a:p>
            <a:fld id="{56BBB7AF-2F97-4B37-AC8D-F948A354266B}" type="slidenum">
              <a:rPr lang="fr-FR" smtClean="0"/>
              <a:t>‹N°›</a:t>
            </a:fld>
            <a:endParaRPr lang="fr-FR"/>
          </a:p>
        </p:txBody>
      </p:sp>
    </p:spTree>
    <p:extLst>
      <p:ext uri="{BB962C8B-B14F-4D97-AF65-F5344CB8AC3E}">
        <p14:creationId xmlns:p14="http://schemas.microsoft.com/office/powerpoint/2010/main" val="1747454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8E156DB-9F03-D435-4E89-6658A427E2C0}"/>
              </a:ext>
            </a:extLst>
          </p:cNvPr>
          <p:cNvSpPr>
            <a:spLocks noGrp="1"/>
          </p:cNvSpPr>
          <p:nvPr>
            <p:ph type="dt" sz="half" idx="10"/>
          </p:nvPr>
        </p:nvSpPr>
        <p:spPr/>
        <p:txBody>
          <a:bodyPr/>
          <a:lstStyle/>
          <a:p>
            <a:fld id="{61529DEE-5645-4F91-81DE-5F99B625B1FA}" type="datetimeFigureOut">
              <a:rPr lang="fr-FR" smtClean="0"/>
              <a:t>08/10/2022</a:t>
            </a:fld>
            <a:endParaRPr lang="fr-FR"/>
          </a:p>
        </p:txBody>
      </p:sp>
      <p:sp>
        <p:nvSpPr>
          <p:cNvPr id="3" name="Espace réservé du pied de page 2">
            <a:extLst>
              <a:ext uri="{FF2B5EF4-FFF2-40B4-BE49-F238E27FC236}">
                <a16:creationId xmlns:a16="http://schemas.microsoft.com/office/drawing/2014/main" id="{D9A1AE5D-E385-7C08-A328-E3EED7C74BC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8776215-7302-A74E-9EE9-251D5488295C}"/>
              </a:ext>
            </a:extLst>
          </p:cNvPr>
          <p:cNvSpPr>
            <a:spLocks noGrp="1"/>
          </p:cNvSpPr>
          <p:nvPr>
            <p:ph type="sldNum" sz="quarter" idx="12"/>
          </p:nvPr>
        </p:nvSpPr>
        <p:spPr/>
        <p:txBody>
          <a:bodyPr/>
          <a:lstStyle/>
          <a:p>
            <a:fld id="{56BBB7AF-2F97-4B37-AC8D-F948A354266B}" type="slidenum">
              <a:rPr lang="fr-FR" smtClean="0"/>
              <a:t>‹N°›</a:t>
            </a:fld>
            <a:endParaRPr lang="fr-FR"/>
          </a:p>
        </p:txBody>
      </p:sp>
    </p:spTree>
    <p:extLst>
      <p:ext uri="{BB962C8B-B14F-4D97-AF65-F5344CB8AC3E}">
        <p14:creationId xmlns:p14="http://schemas.microsoft.com/office/powerpoint/2010/main" val="536581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6A076B-D4C2-B3DA-525F-1ECFBAB56C6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7496314-12C9-5205-A576-4C452F6CB5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257C949-0843-77D0-B059-2EE71F7B42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5630003-1BE2-B390-4B28-F32436020119}"/>
              </a:ext>
            </a:extLst>
          </p:cNvPr>
          <p:cNvSpPr>
            <a:spLocks noGrp="1"/>
          </p:cNvSpPr>
          <p:nvPr>
            <p:ph type="dt" sz="half" idx="10"/>
          </p:nvPr>
        </p:nvSpPr>
        <p:spPr/>
        <p:txBody>
          <a:bodyPr/>
          <a:lstStyle/>
          <a:p>
            <a:fld id="{61529DEE-5645-4F91-81DE-5F99B625B1FA}" type="datetimeFigureOut">
              <a:rPr lang="fr-FR" smtClean="0"/>
              <a:t>08/10/2022</a:t>
            </a:fld>
            <a:endParaRPr lang="fr-FR"/>
          </a:p>
        </p:txBody>
      </p:sp>
      <p:sp>
        <p:nvSpPr>
          <p:cNvPr id="6" name="Espace réservé du pied de page 5">
            <a:extLst>
              <a:ext uri="{FF2B5EF4-FFF2-40B4-BE49-F238E27FC236}">
                <a16:creationId xmlns:a16="http://schemas.microsoft.com/office/drawing/2014/main" id="{5BF9704D-E3FD-3803-0337-FE58FDE8711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B4A40F2-34BB-2546-2739-C6BF33AAFDF8}"/>
              </a:ext>
            </a:extLst>
          </p:cNvPr>
          <p:cNvSpPr>
            <a:spLocks noGrp="1"/>
          </p:cNvSpPr>
          <p:nvPr>
            <p:ph type="sldNum" sz="quarter" idx="12"/>
          </p:nvPr>
        </p:nvSpPr>
        <p:spPr/>
        <p:txBody>
          <a:bodyPr/>
          <a:lstStyle/>
          <a:p>
            <a:fld id="{56BBB7AF-2F97-4B37-AC8D-F948A354266B}" type="slidenum">
              <a:rPr lang="fr-FR" smtClean="0"/>
              <a:t>‹N°›</a:t>
            </a:fld>
            <a:endParaRPr lang="fr-FR"/>
          </a:p>
        </p:txBody>
      </p:sp>
    </p:spTree>
    <p:extLst>
      <p:ext uri="{BB962C8B-B14F-4D97-AF65-F5344CB8AC3E}">
        <p14:creationId xmlns:p14="http://schemas.microsoft.com/office/powerpoint/2010/main" val="2542156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EF5877-DB43-54B0-025D-B651D1B6992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23413FA-7D0F-E96E-48AA-010E1CF84E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ACB5F87A-5127-2F4C-168D-BA5C707A39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9959154-188F-577E-BCA6-242BB5F4AEEB}"/>
              </a:ext>
            </a:extLst>
          </p:cNvPr>
          <p:cNvSpPr>
            <a:spLocks noGrp="1"/>
          </p:cNvSpPr>
          <p:nvPr>
            <p:ph type="dt" sz="half" idx="10"/>
          </p:nvPr>
        </p:nvSpPr>
        <p:spPr/>
        <p:txBody>
          <a:bodyPr/>
          <a:lstStyle/>
          <a:p>
            <a:fld id="{61529DEE-5645-4F91-81DE-5F99B625B1FA}" type="datetimeFigureOut">
              <a:rPr lang="fr-FR" smtClean="0"/>
              <a:t>08/10/2022</a:t>
            </a:fld>
            <a:endParaRPr lang="fr-FR"/>
          </a:p>
        </p:txBody>
      </p:sp>
      <p:sp>
        <p:nvSpPr>
          <p:cNvPr id="6" name="Espace réservé du pied de page 5">
            <a:extLst>
              <a:ext uri="{FF2B5EF4-FFF2-40B4-BE49-F238E27FC236}">
                <a16:creationId xmlns:a16="http://schemas.microsoft.com/office/drawing/2014/main" id="{4D8D0BA7-BD5E-A796-3907-150BFBC72E8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901948E-C410-A779-EBD6-1C02BAFF573C}"/>
              </a:ext>
            </a:extLst>
          </p:cNvPr>
          <p:cNvSpPr>
            <a:spLocks noGrp="1"/>
          </p:cNvSpPr>
          <p:nvPr>
            <p:ph type="sldNum" sz="quarter" idx="12"/>
          </p:nvPr>
        </p:nvSpPr>
        <p:spPr/>
        <p:txBody>
          <a:bodyPr/>
          <a:lstStyle/>
          <a:p>
            <a:fld id="{56BBB7AF-2F97-4B37-AC8D-F948A354266B}" type="slidenum">
              <a:rPr lang="fr-FR" smtClean="0"/>
              <a:t>‹N°›</a:t>
            </a:fld>
            <a:endParaRPr lang="fr-FR"/>
          </a:p>
        </p:txBody>
      </p:sp>
    </p:spTree>
    <p:extLst>
      <p:ext uri="{BB962C8B-B14F-4D97-AF65-F5344CB8AC3E}">
        <p14:creationId xmlns:p14="http://schemas.microsoft.com/office/powerpoint/2010/main" val="906276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747A482-9360-2DC5-620D-9F5BDFAC58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C649BE5-7B25-CB37-80D0-E2CECBEB29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79F4A0B-8AAD-DA75-B35A-E11F018E16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529DEE-5645-4F91-81DE-5F99B625B1FA}" type="datetimeFigureOut">
              <a:rPr lang="fr-FR" smtClean="0"/>
              <a:t>08/10/2022</a:t>
            </a:fld>
            <a:endParaRPr lang="fr-FR"/>
          </a:p>
        </p:txBody>
      </p:sp>
      <p:sp>
        <p:nvSpPr>
          <p:cNvPr id="5" name="Espace réservé du pied de page 4">
            <a:extLst>
              <a:ext uri="{FF2B5EF4-FFF2-40B4-BE49-F238E27FC236}">
                <a16:creationId xmlns:a16="http://schemas.microsoft.com/office/drawing/2014/main" id="{F17F0206-2463-24F4-1BDE-E3E60F0F62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F63BABA-908C-03C5-2F43-C3508F1500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BBB7AF-2F97-4B37-AC8D-F948A354266B}" type="slidenum">
              <a:rPr lang="fr-FR" smtClean="0"/>
              <a:t>‹N°›</a:t>
            </a:fld>
            <a:endParaRPr lang="fr-FR"/>
          </a:p>
        </p:txBody>
      </p:sp>
    </p:spTree>
    <p:extLst>
      <p:ext uri="{BB962C8B-B14F-4D97-AF65-F5344CB8AC3E}">
        <p14:creationId xmlns:p14="http://schemas.microsoft.com/office/powerpoint/2010/main" val="3495431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commons.wikimedia.org/w/index.php?title=%D0%A3%D1%87%D0%B0%D1%81%D1%82%D0%BD%D0%B8%D0%BA:Er%26Red&amp;action=edit&amp;redlink=1" TargetMode="External"/><Relationship Id="rId5" Type="http://schemas.openxmlformats.org/officeDocument/2006/relationships/image" Target="../media/image35.jpe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56.jpe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hyperlink" Target="https://fr-fr.topographic-map.com/search/?query=43%2C%20Rue%20de%20la%20Bichetour%2C%20Sensenruth%2C%20Bouillon%2C%20Neufch%C3%A2teau%2C%20Luxembourg%2C%20Wallonie%2C%206832%2C%20Belgiqu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67.jpeg"/><Relationship Id="rId7" Type="http://schemas.openxmlformats.org/officeDocument/2006/relationships/image" Target="../media/image71.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74.jpeg"/><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78.jpeg"/></Relationships>
</file>

<file path=ppt/slides/_rels/slide2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80.jp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83.pn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92.jpeg"/><Relationship Id="rId4" Type="http://schemas.openxmlformats.org/officeDocument/2006/relationships/image" Target="../media/image91.jpeg"/></Relationships>
</file>

<file path=ppt/slides/_rels/slide3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94.jpeg"/></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8.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101.jpeg"/><Relationship Id="rId4" Type="http://schemas.openxmlformats.org/officeDocument/2006/relationships/image" Target="../media/image100.jpeg"/></Relationships>
</file>

<file path=ppt/slides/_rels/slide3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36.jpeg"/><Relationship Id="rId4" Type="http://schemas.openxmlformats.org/officeDocument/2006/relationships/image" Target="../media/image103.jpg"/></Relationships>
</file>

<file path=ppt/slides/_rels/slide3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113.png"/><Relationship Id="rId4" Type="http://schemas.openxmlformats.org/officeDocument/2006/relationships/image" Target="../media/image112.png"/></Relationships>
</file>

<file path=ppt/slides/_rels/slide41.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7.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116.jpeg"/><Relationship Id="rId4" Type="http://schemas.openxmlformats.org/officeDocument/2006/relationships/image" Target="../media/image115.jpeg"/></Relationships>
</file>

<file path=ppt/slides/_rels/slide4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120.png"/></Relationships>
</file>

<file path=ppt/slides/_rels/slide4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5.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4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126.png"/><Relationship Id="rId4" Type="http://schemas.openxmlformats.org/officeDocument/2006/relationships/image" Target="../media/image125.png"/></Relationships>
</file>

<file path=ppt/slides/_rels/slide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129.png"/><Relationship Id="rId4" Type="http://schemas.openxmlformats.org/officeDocument/2006/relationships/image" Target="../media/image128.png"/></Relationships>
</file>

<file path=ppt/slides/_rels/slide4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132.png"/><Relationship Id="rId4" Type="http://schemas.openxmlformats.org/officeDocument/2006/relationships/image" Target="../media/image131.png"/></Relationships>
</file>

<file path=ppt/slides/_rels/slide49.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6.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35.jpeg"/><Relationship Id="rId5" Type="http://schemas.openxmlformats.org/officeDocument/2006/relationships/image" Target="../media/image36.jpeg"/><Relationship Id="rId4" Type="http://schemas.openxmlformats.org/officeDocument/2006/relationships/image" Target="../media/image134.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140.jpeg"/><Relationship Id="rId4" Type="http://schemas.openxmlformats.org/officeDocument/2006/relationships/image" Target="../media/image139.png"/></Relationships>
</file>

<file path=ppt/slides/_rels/slide5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40.jpe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59B8FD6-5D54-D93B-6E80-93D3783FB19F}"/>
              </a:ext>
            </a:extLst>
          </p:cNvPr>
          <p:cNvPicPr>
            <a:picLocks noChangeAspect="1"/>
          </p:cNvPicPr>
          <p:nvPr/>
        </p:nvPicPr>
        <p:blipFill>
          <a:blip r:embed="rId3"/>
          <a:stretch>
            <a:fillRect/>
          </a:stretch>
        </p:blipFill>
        <p:spPr>
          <a:xfrm>
            <a:off x="698905" y="3525940"/>
            <a:ext cx="3019813" cy="3162741"/>
          </a:xfrm>
          <a:prstGeom prst="rect">
            <a:avLst/>
          </a:prstGeom>
        </p:spPr>
      </p:pic>
      <p:pic>
        <p:nvPicPr>
          <p:cNvPr id="5" name="Image 4">
            <a:extLst>
              <a:ext uri="{FF2B5EF4-FFF2-40B4-BE49-F238E27FC236}">
                <a16:creationId xmlns:a16="http://schemas.microsoft.com/office/drawing/2014/main" id="{D985B471-AD3B-A629-E4A0-18540BA4E174}"/>
              </a:ext>
            </a:extLst>
          </p:cNvPr>
          <p:cNvPicPr>
            <a:picLocks noChangeAspect="1"/>
          </p:cNvPicPr>
          <p:nvPr/>
        </p:nvPicPr>
        <p:blipFill>
          <a:blip r:embed="rId4"/>
          <a:stretch>
            <a:fillRect/>
          </a:stretch>
        </p:blipFill>
        <p:spPr>
          <a:xfrm>
            <a:off x="4836101" y="70411"/>
            <a:ext cx="7259063" cy="3162741"/>
          </a:xfrm>
          <a:prstGeom prst="rect">
            <a:avLst/>
          </a:prstGeom>
        </p:spPr>
      </p:pic>
      <p:pic>
        <p:nvPicPr>
          <p:cNvPr id="7" name="Image 6">
            <a:extLst>
              <a:ext uri="{FF2B5EF4-FFF2-40B4-BE49-F238E27FC236}">
                <a16:creationId xmlns:a16="http://schemas.microsoft.com/office/drawing/2014/main" id="{3F3B8864-09B9-A08D-C11C-0E74EDCE633C}"/>
              </a:ext>
            </a:extLst>
          </p:cNvPr>
          <p:cNvPicPr>
            <a:picLocks noChangeAspect="1"/>
          </p:cNvPicPr>
          <p:nvPr/>
        </p:nvPicPr>
        <p:blipFill>
          <a:blip r:embed="rId5"/>
          <a:stretch>
            <a:fillRect/>
          </a:stretch>
        </p:blipFill>
        <p:spPr>
          <a:xfrm>
            <a:off x="4092389" y="3525940"/>
            <a:ext cx="7880345" cy="3162740"/>
          </a:xfrm>
          <a:prstGeom prst="rect">
            <a:avLst/>
          </a:prstGeom>
        </p:spPr>
      </p:pic>
      <p:sp>
        <p:nvSpPr>
          <p:cNvPr id="8" name="ZoneTexte 7">
            <a:extLst>
              <a:ext uri="{FF2B5EF4-FFF2-40B4-BE49-F238E27FC236}">
                <a16:creationId xmlns:a16="http://schemas.microsoft.com/office/drawing/2014/main" id="{7A6BDA2F-557D-5961-96E1-9B8CD4D73A08}"/>
              </a:ext>
            </a:extLst>
          </p:cNvPr>
          <p:cNvSpPr txBox="1"/>
          <p:nvPr/>
        </p:nvSpPr>
        <p:spPr>
          <a:xfrm>
            <a:off x="1054102" y="6319348"/>
            <a:ext cx="1378259" cy="369332"/>
          </a:xfrm>
          <a:prstGeom prst="rect">
            <a:avLst/>
          </a:prstGeom>
          <a:noFill/>
        </p:spPr>
        <p:txBody>
          <a:bodyPr wrap="square" rtlCol="0">
            <a:spAutoFit/>
          </a:bodyPr>
          <a:lstStyle/>
          <a:p>
            <a:r>
              <a:rPr lang="fr-FR" b="1" cap="all" dirty="0">
                <a:solidFill>
                  <a:schemeClr val="accent1">
                    <a:lumMod val="50000"/>
                  </a:schemeClr>
                </a:solidFill>
                <a:latin typeface="Open Sans Condensed"/>
              </a:rPr>
              <a:t>sedan</a:t>
            </a:r>
          </a:p>
        </p:txBody>
      </p:sp>
      <p:sp>
        <p:nvSpPr>
          <p:cNvPr id="9" name="ZoneTexte 8">
            <a:extLst>
              <a:ext uri="{FF2B5EF4-FFF2-40B4-BE49-F238E27FC236}">
                <a16:creationId xmlns:a16="http://schemas.microsoft.com/office/drawing/2014/main" id="{676C7824-E9EB-0E65-BE0F-E9D6B9C9D5B1}"/>
              </a:ext>
            </a:extLst>
          </p:cNvPr>
          <p:cNvSpPr txBox="1"/>
          <p:nvPr/>
        </p:nvSpPr>
        <p:spPr>
          <a:xfrm>
            <a:off x="1733322" y="3469458"/>
            <a:ext cx="1398078" cy="369332"/>
          </a:xfrm>
          <a:prstGeom prst="rect">
            <a:avLst/>
          </a:prstGeom>
          <a:noFill/>
        </p:spPr>
        <p:txBody>
          <a:bodyPr wrap="square" rtlCol="0">
            <a:spAutoFit/>
          </a:bodyPr>
          <a:lstStyle/>
          <a:p>
            <a:r>
              <a:rPr lang="fr-FR" b="1" cap="all" dirty="0">
                <a:solidFill>
                  <a:schemeClr val="accent1">
                    <a:lumMod val="50000"/>
                  </a:schemeClr>
                </a:solidFill>
                <a:latin typeface="Open Sans Condensed"/>
              </a:rPr>
              <a:t>Bouillon</a:t>
            </a:r>
          </a:p>
        </p:txBody>
      </p:sp>
      <p:pic>
        <p:nvPicPr>
          <p:cNvPr id="1026" name="Picture 2" descr="Château fort de Bouillon - BOUILLON - BELGIQUE">
            <a:extLst>
              <a:ext uri="{FF2B5EF4-FFF2-40B4-BE49-F238E27FC236}">
                <a16:creationId xmlns:a16="http://schemas.microsoft.com/office/drawing/2014/main" id="{EEE63C86-36BD-0430-83D3-F0079A2F42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336" y="70410"/>
            <a:ext cx="5087473" cy="316274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8FF710BC-28C1-0DFB-9495-ABF42A317BEF}"/>
              </a:ext>
            </a:extLst>
          </p:cNvPr>
          <p:cNvSpPr txBox="1"/>
          <p:nvPr/>
        </p:nvSpPr>
        <p:spPr>
          <a:xfrm>
            <a:off x="5265688" y="70409"/>
            <a:ext cx="6271097" cy="646331"/>
          </a:xfrm>
          <a:prstGeom prst="rect">
            <a:avLst/>
          </a:prstGeom>
          <a:noFill/>
        </p:spPr>
        <p:txBody>
          <a:bodyPr wrap="square" rtlCol="0">
            <a:spAutoFit/>
          </a:bodyPr>
          <a:lstStyle/>
          <a:p>
            <a:r>
              <a:rPr lang="fr-FR" sz="3600" b="1" dirty="0">
                <a:solidFill>
                  <a:schemeClr val="bg1"/>
                </a:solidFill>
                <a:highlight>
                  <a:srgbClr val="000080"/>
                </a:highlight>
              </a:rPr>
              <a:t>La randonnée des 3 </a:t>
            </a:r>
            <a:r>
              <a:rPr lang="fr-FR" sz="3600" b="1" dirty="0" err="1">
                <a:solidFill>
                  <a:schemeClr val="bg1"/>
                </a:solidFill>
                <a:highlight>
                  <a:srgbClr val="000080"/>
                </a:highlight>
              </a:rPr>
              <a:t>châteaux</a:t>
            </a:r>
            <a:r>
              <a:rPr lang="fr-FR" sz="3600" b="1" dirty="0" err="1">
                <a:solidFill>
                  <a:srgbClr val="002060"/>
                </a:solidFill>
                <a:highlight>
                  <a:srgbClr val="000080"/>
                </a:highlight>
              </a:rPr>
              <a:t>i</a:t>
            </a:r>
            <a:r>
              <a:rPr lang="fr-FR" sz="3600" b="1" dirty="0">
                <a:solidFill>
                  <a:srgbClr val="002060"/>
                </a:solidFill>
                <a:highlight>
                  <a:srgbClr val="000080"/>
                </a:highlight>
              </a:rPr>
              <a:t> </a:t>
            </a:r>
            <a:r>
              <a:rPr lang="fr-FR" sz="3600" b="1" dirty="0">
                <a:solidFill>
                  <a:schemeClr val="bg1"/>
                </a:solidFill>
                <a:highlight>
                  <a:srgbClr val="000080"/>
                </a:highlight>
              </a:rPr>
              <a:t> </a:t>
            </a:r>
          </a:p>
        </p:txBody>
      </p:sp>
    </p:spTree>
    <p:extLst>
      <p:ext uri="{BB962C8B-B14F-4D97-AF65-F5344CB8AC3E}">
        <p14:creationId xmlns:p14="http://schemas.microsoft.com/office/powerpoint/2010/main" val="42057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A178E6E-D092-B679-0F3D-1AC01FBF62AA}"/>
              </a:ext>
            </a:extLst>
          </p:cNvPr>
          <p:cNvPicPr>
            <a:picLocks noChangeAspect="1"/>
          </p:cNvPicPr>
          <p:nvPr/>
        </p:nvPicPr>
        <p:blipFill>
          <a:blip r:embed="rId3"/>
          <a:stretch>
            <a:fillRect/>
          </a:stretch>
        </p:blipFill>
        <p:spPr>
          <a:xfrm>
            <a:off x="-114300" y="-87062"/>
            <a:ext cx="13734482" cy="7098050"/>
          </a:xfrm>
          <a:prstGeom prst="rect">
            <a:avLst/>
          </a:prstGeom>
        </p:spPr>
      </p:pic>
      <p:sp>
        <p:nvSpPr>
          <p:cNvPr id="6" name="Forme libre : forme 5">
            <a:extLst>
              <a:ext uri="{FF2B5EF4-FFF2-40B4-BE49-F238E27FC236}">
                <a16:creationId xmlns:a16="http://schemas.microsoft.com/office/drawing/2014/main" id="{87E8F9AD-47D0-434D-EB2D-17E06286610B}"/>
              </a:ext>
            </a:extLst>
          </p:cNvPr>
          <p:cNvSpPr/>
          <p:nvPr/>
        </p:nvSpPr>
        <p:spPr>
          <a:xfrm>
            <a:off x="2675467" y="2489200"/>
            <a:ext cx="6610675" cy="2659353"/>
          </a:xfrm>
          <a:custGeom>
            <a:avLst/>
            <a:gdLst>
              <a:gd name="connsiteX0" fmla="*/ 0 w 5923263"/>
              <a:gd name="connsiteY0" fmla="*/ 0 h 2659353"/>
              <a:gd name="connsiteX1" fmla="*/ 245533 w 5923263"/>
              <a:gd name="connsiteY1" fmla="*/ 118533 h 2659353"/>
              <a:gd name="connsiteX2" fmla="*/ 474133 w 5923263"/>
              <a:gd name="connsiteY2" fmla="*/ 211667 h 2659353"/>
              <a:gd name="connsiteX3" fmla="*/ 762000 w 5923263"/>
              <a:gd name="connsiteY3" fmla="*/ 287867 h 2659353"/>
              <a:gd name="connsiteX4" fmla="*/ 787400 w 5923263"/>
              <a:gd name="connsiteY4" fmla="*/ 626533 h 2659353"/>
              <a:gd name="connsiteX5" fmla="*/ 999066 w 5923263"/>
              <a:gd name="connsiteY5" fmla="*/ 821267 h 2659353"/>
              <a:gd name="connsiteX6" fmla="*/ 1041400 w 5923263"/>
              <a:gd name="connsiteY6" fmla="*/ 1109133 h 2659353"/>
              <a:gd name="connsiteX7" fmla="*/ 1058333 w 5923263"/>
              <a:gd name="connsiteY7" fmla="*/ 1413933 h 2659353"/>
              <a:gd name="connsiteX8" fmla="*/ 1456266 w 5923263"/>
              <a:gd name="connsiteY8" fmla="*/ 1397000 h 2659353"/>
              <a:gd name="connsiteX9" fmla="*/ 1566333 w 5923263"/>
              <a:gd name="connsiteY9" fmla="*/ 1210733 h 2659353"/>
              <a:gd name="connsiteX10" fmla="*/ 1837266 w 5923263"/>
              <a:gd name="connsiteY10" fmla="*/ 1100667 h 2659353"/>
              <a:gd name="connsiteX11" fmla="*/ 1972733 w 5923263"/>
              <a:gd name="connsiteY11" fmla="*/ 1100667 h 2659353"/>
              <a:gd name="connsiteX12" fmla="*/ 2133600 w 5923263"/>
              <a:gd name="connsiteY12" fmla="*/ 1185333 h 2659353"/>
              <a:gd name="connsiteX13" fmla="*/ 2336800 w 5923263"/>
              <a:gd name="connsiteY13" fmla="*/ 1286933 h 2659353"/>
              <a:gd name="connsiteX14" fmla="*/ 2404533 w 5923263"/>
              <a:gd name="connsiteY14" fmla="*/ 1337733 h 2659353"/>
              <a:gd name="connsiteX15" fmla="*/ 2370666 w 5923263"/>
              <a:gd name="connsiteY15" fmla="*/ 1532467 h 2659353"/>
              <a:gd name="connsiteX16" fmla="*/ 2438400 w 5923263"/>
              <a:gd name="connsiteY16" fmla="*/ 1608667 h 2659353"/>
              <a:gd name="connsiteX17" fmla="*/ 2751666 w 5923263"/>
              <a:gd name="connsiteY17" fmla="*/ 1634067 h 2659353"/>
              <a:gd name="connsiteX18" fmla="*/ 2946400 w 5923263"/>
              <a:gd name="connsiteY18" fmla="*/ 1566333 h 2659353"/>
              <a:gd name="connsiteX19" fmla="*/ 3124200 w 5923263"/>
              <a:gd name="connsiteY19" fmla="*/ 1574800 h 2659353"/>
              <a:gd name="connsiteX20" fmla="*/ 3208866 w 5923263"/>
              <a:gd name="connsiteY20" fmla="*/ 1600200 h 2659353"/>
              <a:gd name="connsiteX21" fmla="*/ 3310466 w 5923263"/>
              <a:gd name="connsiteY21" fmla="*/ 1710267 h 2659353"/>
              <a:gd name="connsiteX22" fmla="*/ 3403600 w 5923263"/>
              <a:gd name="connsiteY22" fmla="*/ 1752600 h 2659353"/>
              <a:gd name="connsiteX23" fmla="*/ 3539066 w 5923263"/>
              <a:gd name="connsiteY23" fmla="*/ 1752600 h 2659353"/>
              <a:gd name="connsiteX24" fmla="*/ 3666066 w 5923263"/>
              <a:gd name="connsiteY24" fmla="*/ 1710267 h 2659353"/>
              <a:gd name="connsiteX25" fmla="*/ 3784600 w 5923263"/>
              <a:gd name="connsiteY25" fmla="*/ 1701800 h 2659353"/>
              <a:gd name="connsiteX26" fmla="*/ 3826933 w 5923263"/>
              <a:gd name="connsiteY26" fmla="*/ 1905000 h 2659353"/>
              <a:gd name="connsiteX27" fmla="*/ 3826933 w 5923263"/>
              <a:gd name="connsiteY27" fmla="*/ 2184400 h 2659353"/>
              <a:gd name="connsiteX28" fmla="*/ 3826933 w 5923263"/>
              <a:gd name="connsiteY28" fmla="*/ 2336800 h 2659353"/>
              <a:gd name="connsiteX29" fmla="*/ 3793066 w 5923263"/>
              <a:gd name="connsiteY29" fmla="*/ 2506133 h 2659353"/>
              <a:gd name="connsiteX30" fmla="*/ 3750733 w 5923263"/>
              <a:gd name="connsiteY30" fmla="*/ 2582333 h 2659353"/>
              <a:gd name="connsiteX31" fmla="*/ 3860800 w 5923263"/>
              <a:gd name="connsiteY31" fmla="*/ 2658533 h 2659353"/>
              <a:gd name="connsiteX32" fmla="*/ 4004733 w 5923263"/>
              <a:gd name="connsiteY32" fmla="*/ 2531533 h 2659353"/>
              <a:gd name="connsiteX33" fmla="*/ 4097866 w 5923263"/>
              <a:gd name="connsiteY33" fmla="*/ 2277533 h 2659353"/>
              <a:gd name="connsiteX34" fmla="*/ 4064000 w 5923263"/>
              <a:gd name="connsiteY34" fmla="*/ 2133600 h 2659353"/>
              <a:gd name="connsiteX35" fmla="*/ 4165600 w 5923263"/>
              <a:gd name="connsiteY35" fmla="*/ 1938867 h 2659353"/>
              <a:gd name="connsiteX36" fmla="*/ 4301066 w 5923263"/>
              <a:gd name="connsiteY36" fmla="*/ 1667933 h 2659353"/>
              <a:gd name="connsiteX37" fmla="*/ 4309533 w 5923263"/>
              <a:gd name="connsiteY37" fmla="*/ 1439333 h 2659353"/>
              <a:gd name="connsiteX38" fmla="*/ 4216400 w 5923263"/>
              <a:gd name="connsiteY38" fmla="*/ 1295400 h 2659353"/>
              <a:gd name="connsiteX39" fmla="*/ 4343400 w 5923263"/>
              <a:gd name="connsiteY39" fmla="*/ 1219200 h 2659353"/>
              <a:gd name="connsiteX40" fmla="*/ 4538133 w 5923263"/>
              <a:gd name="connsiteY40" fmla="*/ 1236133 h 2659353"/>
              <a:gd name="connsiteX41" fmla="*/ 4699000 w 5923263"/>
              <a:gd name="connsiteY41" fmla="*/ 1337733 h 2659353"/>
              <a:gd name="connsiteX42" fmla="*/ 4826000 w 5923263"/>
              <a:gd name="connsiteY42" fmla="*/ 1430867 h 2659353"/>
              <a:gd name="connsiteX43" fmla="*/ 4995333 w 5923263"/>
              <a:gd name="connsiteY43" fmla="*/ 1507067 h 2659353"/>
              <a:gd name="connsiteX44" fmla="*/ 5071533 w 5923263"/>
              <a:gd name="connsiteY44" fmla="*/ 1532467 h 2659353"/>
              <a:gd name="connsiteX45" fmla="*/ 5080000 w 5923263"/>
              <a:gd name="connsiteY45" fmla="*/ 1667933 h 2659353"/>
              <a:gd name="connsiteX46" fmla="*/ 5080000 w 5923263"/>
              <a:gd name="connsiteY46" fmla="*/ 1752600 h 2659353"/>
              <a:gd name="connsiteX47" fmla="*/ 5164666 w 5923263"/>
              <a:gd name="connsiteY47" fmla="*/ 1752600 h 2659353"/>
              <a:gd name="connsiteX48" fmla="*/ 5215466 w 5923263"/>
              <a:gd name="connsiteY48" fmla="*/ 1651000 h 2659353"/>
              <a:gd name="connsiteX49" fmla="*/ 5215466 w 5923263"/>
              <a:gd name="connsiteY49" fmla="*/ 1566333 h 2659353"/>
              <a:gd name="connsiteX50" fmla="*/ 5223933 w 5923263"/>
              <a:gd name="connsiteY50" fmla="*/ 1498600 h 2659353"/>
              <a:gd name="connsiteX51" fmla="*/ 5393266 w 5923263"/>
              <a:gd name="connsiteY51" fmla="*/ 1498600 h 2659353"/>
              <a:gd name="connsiteX52" fmla="*/ 5554133 w 5923263"/>
              <a:gd name="connsiteY52" fmla="*/ 1447800 h 2659353"/>
              <a:gd name="connsiteX53" fmla="*/ 5672666 w 5923263"/>
              <a:gd name="connsiteY53" fmla="*/ 1286933 h 2659353"/>
              <a:gd name="connsiteX54" fmla="*/ 5901266 w 5923263"/>
              <a:gd name="connsiteY54" fmla="*/ 1066800 h 2659353"/>
              <a:gd name="connsiteX55" fmla="*/ 5901266 w 5923263"/>
              <a:gd name="connsiteY55" fmla="*/ 1032933 h 265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923263" h="2659353">
                <a:moveTo>
                  <a:pt x="0" y="0"/>
                </a:moveTo>
                <a:cubicBezTo>
                  <a:pt x="83255" y="41627"/>
                  <a:pt x="166511" y="83255"/>
                  <a:pt x="245533" y="118533"/>
                </a:cubicBezTo>
                <a:cubicBezTo>
                  <a:pt x="324555" y="153811"/>
                  <a:pt x="388055" y="183445"/>
                  <a:pt x="474133" y="211667"/>
                </a:cubicBezTo>
                <a:cubicBezTo>
                  <a:pt x="560211" y="239889"/>
                  <a:pt x="709789" y="218723"/>
                  <a:pt x="762000" y="287867"/>
                </a:cubicBezTo>
                <a:cubicBezTo>
                  <a:pt x="814211" y="357011"/>
                  <a:pt x="747889" y="537633"/>
                  <a:pt x="787400" y="626533"/>
                </a:cubicBezTo>
                <a:cubicBezTo>
                  <a:pt x="826911" y="715433"/>
                  <a:pt x="956733" y="740834"/>
                  <a:pt x="999066" y="821267"/>
                </a:cubicBezTo>
                <a:cubicBezTo>
                  <a:pt x="1041399" y="901700"/>
                  <a:pt x="1031522" y="1010355"/>
                  <a:pt x="1041400" y="1109133"/>
                </a:cubicBezTo>
                <a:cubicBezTo>
                  <a:pt x="1051278" y="1207911"/>
                  <a:pt x="989189" y="1365955"/>
                  <a:pt x="1058333" y="1413933"/>
                </a:cubicBezTo>
                <a:cubicBezTo>
                  <a:pt x="1127477" y="1461911"/>
                  <a:pt x="1371599" y="1430867"/>
                  <a:pt x="1456266" y="1397000"/>
                </a:cubicBezTo>
                <a:cubicBezTo>
                  <a:pt x="1540933" y="1363133"/>
                  <a:pt x="1502833" y="1260122"/>
                  <a:pt x="1566333" y="1210733"/>
                </a:cubicBezTo>
                <a:cubicBezTo>
                  <a:pt x="1629833" y="1161344"/>
                  <a:pt x="1769533" y="1119011"/>
                  <a:pt x="1837266" y="1100667"/>
                </a:cubicBezTo>
                <a:cubicBezTo>
                  <a:pt x="1904999" y="1082323"/>
                  <a:pt x="1923344" y="1086556"/>
                  <a:pt x="1972733" y="1100667"/>
                </a:cubicBezTo>
                <a:cubicBezTo>
                  <a:pt x="2022122" y="1114778"/>
                  <a:pt x="2072922" y="1154289"/>
                  <a:pt x="2133600" y="1185333"/>
                </a:cubicBezTo>
                <a:cubicBezTo>
                  <a:pt x="2194278" y="1216377"/>
                  <a:pt x="2291644" y="1261533"/>
                  <a:pt x="2336800" y="1286933"/>
                </a:cubicBezTo>
                <a:cubicBezTo>
                  <a:pt x="2381956" y="1312333"/>
                  <a:pt x="2398889" y="1296811"/>
                  <a:pt x="2404533" y="1337733"/>
                </a:cubicBezTo>
                <a:cubicBezTo>
                  <a:pt x="2410177" y="1378655"/>
                  <a:pt x="2365022" y="1487311"/>
                  <a:pt x="2370666" y="1532467"/>
                </a:cubicBezTo>
                <a:cubicBezTo>
                  <a:pt x="2376311" y="1577623"/>
                  <a:pt x="2374900" y="1591734"/>
                  <a:pt x="2438400" y="1608667"/>
                </a:cubicBezTo>
                <a:cubicBezTo>
                  <a:pt x="2501900" y="1625600"/>
                  <a:pt x="2666999" y="1641123"/>
                  <a:pt x="2751666" y="1634067"/>
                </a:cubicBezTo>
                <a:cubicBezTo>
                  <a:pt x="2836333" y="1627011"/>
                  <a:pt x="2884311" y="1576211"/>
                  <a:pt x="2946400" y="1566333"/>
                </a:cubicBezTo>
                <a:cubicBezTo>
                  <a:pt x="3008489" y="1556455"/>
                  <a:pt x="3080456" y="1569156"/>
                  <a:pt x="3124200" y="1574800"/>
                </a:cubicBezTo>
                <a:cubicBezTo>
                  <a:pt x="3167944" y="1580444"/>
                  <a:pt x="3177822" y="1577622"/>
                  <a:pt x="3208866" y="1600200"/>
                </a:cubicBezTo>
                <a:cubicBezTo>
                  <a:pt x="3239910" y="1622778"/>
                  <a:pt x="3278010" y="1684867"/>
                  <a:pt x="3310466" y="1710267"/>
                </a:cubicBezTo>
                <a:cubicBezTo>
                  <a:pt x="3342922" y="1735667"/>
                  <a:pt x="3365500" y="1745545"/>
                  <a:pt x="3403600" y="1752600"/>
                </a:cubicBezTo>
                <a:cubicBezTo>
                  <a:pt x="3441700" y="1759655"/>
                  <a:pt x="3495322" y="1759656"/>
                  <a:pt x="3539066" y="1752600"/>
                </a:cubicBezTo>
                <a:cubicBezTo>
                  <a:pt x="3582810" y="1745545"/>
                  <a:pt x="3625144" y="1718734"/>
                  <a:pt x="3666066" y="1710267"/>
                </a:cubicBezTo>
                <a:cubicBezTo>
                  <a:pt x="3706988" y="1701800"/>
                  <a:pt x="3757789" y="1669345"/>
                  <a:pt x="3784600" y="1701800"/>
                </a:cubicBezTo>
                <a:cubicBezTo>
                  <a:pt x="3811411" y="1734255"/>
                  <a:pt x="3819878" y="1824567"/>
                  <a:pt x="3826933" y="1905000"/>
                </a:cubicBezTo>
                <a:cubicBezTo>
                  <a:pt x="3833988" y="1985433"/>
                  <a:pt x="3826933" y="2184400"/>
                  <a:pt x="3826933" y="2184400"/>
                </a:cubicBezTo>
                <a:cubicBezTo>
                  <a:pt x="3826933" y="2256367"/>
                  <a:pt x="3832578" y="2283178"/>
                  <a:pt x="3826933" y="2336800"/>
                </a:cubicBezTo>
                <a:cubicBezTo>
                  <a:pt x="3821289" y="2390422"/>
                  <a:pt x="3805766" y="2465211"/>
                  <a:pt x="3793066" y="2506133"/>
                </a:cubicBezTo>
                <a:cubicBezTo>
                  <a:pt x="3780366" y="2547055"/>
                  <a:pt x="3739444" y="2556933"/>
                  <a:pt x="3750733" y="2582333"/>
                </a:cubicBezTo>
                <a:cubicBezTo>
                  <a:pt x="3762022" y="2607733"/>
                  <a:pt x="3818467" y="2667000"/>
                  <a:pt x="3860800" y="2658533"/>
                </a:cubicBezTo>
                <a:cubicBezTo>
                  <a:pt x="3903133" y="2650066"/>
                  <a:pt x="3965222" y="2595033"/>
                  <a:pt x="4004733" y="2531533"/>
                </a:cubicBezTo>
                <a:cubicBezTo>
                  <a:pt x="4044244" y="2468033"/>
                  <a:pt x="4087988" y="2343855"/>
                  <a:pt x="4097866" y="2277533"/>
                </a:cubicBezTo>
                <a:cubicBezTo>
                  <a:pt x="4107744" y="2211211"/>
                  <a:pt x="4052711" y="2190044"/>
                  <a:pt x="4064000" y="2133600"/>
                </a:cubicBezTo>
                <a:cubicBezTo>
                  <a:pt x="4075289" y="2077156"/>
                  <a:pt x="4126089" y="2016478"/>
                  <a:pt x="4165600" y="1938867"/>
                </a:cubicBezTo>
                <a:cubicBezTo>
                  <a:pt x="4205111" y="1861256"/>
                  <a:pt x="4277077" y="1751189"/>
                  <a:pt x="4301066" y="1667933"/>
                </a:cubicBezTo>
                <a:cubicBezTo>
                  <a:pt x="4325055" y="1584677"/>
                  <a:pt x="4323644" y="1501422"/>
                  <a:pt x="4309533" y="1439333"/>
                </a:cubicBezTo>
                <a:cubicBezTo>
                  <a:pt x="4295422" y="1377244"/>
                  <a:pt x="4210756" y="1332089"/>
                  <a:pt x="4216400" y="1295400"/>
                </a:cubicBezTo>
                <a:cubicBezTo>
                  <a:pt x="4222044" y="1258711"/>
                  <a:pt x="4289778" y="1229078"/>
                  <a:pt x="4343400" y="1219200"/>
                </a:cubicBezTo>
                <a:cubicBezTo>
                  <a:pt x="4397022" y="1209322"/>
                  <a:pt x="4478866" y="1216378"/>
                  <a:pt x="4538133" y="1236133"/>
                </a:cubicBezTo>
                <a:cubicBezTo>
                  <a:pt x="4597400" y="1255888"/>
                  <a:pt x="4651022" y="1305277"/>
                  <a:pt x="4699000" y="1337733"/>
                </a:cubicBezTo>
                <a:cubicBezTo>
                  <a:pt x="4746978" y="1370189"/>
                  <a:pt x="4776611" y="1402645"/>
                  <a:pt x="4826000" y="1430867"/>
                </a:cubicBezTo>
                <a:cubicBezTo>
                  <a:pt x="4875389" y="1459089"/>
                  <a:pt x="4954411" y="1490134"/>
                  <a:pt x="4995333" y="1507067"/>
                </a:cubicBezTo>
                <a:cubicBezTo>
                  <a:pt x="5036255" y="1524000"/>
                  <a:pt x="5057422" y="1505656"/>
                  <a:pt x="5071533" y="1532467"/>
                </a:cubicBezTo>
                <a:cubicBezTo>
                  <a:pt x="5085644" y="1559278"/>
                  <a:pt x="5078589" y="1631244"/>
                  <a:pt x="5080000" y="1667933"/>
                </a:cubicBezTo>
                <a:cubicBezTo>
                  <a:pt x="5081411" y="1704622"/>
                  <a:pt x="5065889" y="1738489"/>
                  <a:pt x="5080000" y="1752600"/>
                </a:cubicBezTo>
                <a:cubicBezTo>
                  <a:pt x="5094111" y="1766711"/>
                  <a:pt x="5142088" y="1769533"/>
                  <a:pt x="5164666" y="1752600"/>
                </a:cubicBezTo>
                <a:cubicBezTo>
                  <a:pt x="5187244" y="1735667"/>
                  <a:pt x="5206999" y="1682044"/>
                  <a:pt x="5215466" y="1651000"/>
                </a:cubicBezTo>
                <a:cubicBezTo>
                  <a:pt x="5223933" y="1619956"/>
                  <a:pt x="5214055" y="1591733"/>
                  <a:pt x="5215466" y="1566333"/>
                </a:cubicBezTo>
                <a:cubicBezTo>
                  <a:pt x="5216877" y="1540933"/>
                  <a:pt x="5194300" y="1509889"/>
                  <a:pt x="5223933" y="1498600"/>
                </a:cubicBezTo>
                <a:cubicBezTo>
                  <a:pt x="5253566" y="1487311"/>
                  <a:pt x="5338233" y="1507067"/>
                  <a:pt x="5393266" y="1498600"/>
                </a:cubicBezTo>
                <a:cubicBezTo>
                  <a:pt x="5448299" y="1490133"/>
                  <a:pt x="5507566" y="1483078"/>
                  <a:pt x="5554133" y="1447800"/>
                </a:cubicBezTo>
                <a:cubicBezTo>
                  <a:pt x="5600700" y="1412522"/>
                  <a:pt x="5614811" y="1350433"/>
                  <a:pt x="5672666" y="1286933"/>
                </a:cubicBezTo>
                <a:cubicBezTo>
                  <a:pt x="5730521" y="1223433"/>
                  <a:pt x="5901266" y="1066800"/>
                  <a:pt x="5901266" y="1066800"/>
                </a:cubicBezTo>
                <a:cubicBezTo>
                  <a:pt x="5939366" y="1024467"/>
                  <a:pt x="5920316" y="1028700"/>
                  <a:pt x="5901266" y="1032933"/>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7ACB6BD5-C45C-43CD-D106-1B90273A74C2}"/>
              </a:ext>
            </a:extLst>
          </p:cNvPr>
          <p:cNvSpPr txBox="1"/>
          <p:nvPr/>
        </p:nvSpPr>
        <p:spPr>
          <a:xfrm>
            <a:off x="2252312" y="1584319"/>
            <a:ext cx="1353530" cy="461665"/>
          </a:xfrm>
          <a:prstGeom prst="rect">
            <a:avLst/>
          </a:prstGeom>
          <a:noFill/>
        </p:spPr>
        <p:txBody>
          <a:bodyPr wrap="square" rtlCol="0">
            <a:spAutoFit/>
          </a:bodyPr>
          <a:lstStyle/>
          <a:p>
            <a:r>
              <a:rPr lang="fr-FR" sz="2400" b="1" dirty="0" err="1">
                <a:highlight>
                  <a:srgbClr val="FFFF00"/>
                </a:highlight>
                <a:latin typeface="Arial" panose="020B0604020202020204" pitchFamily="34" charset="0"/>
                <a:cs typeface="Arial" panose="020B0604020202020204" pitchFamily="34" charset="0"/>
              </a:rPr>
              <a:t>Corbion</a:t>
            </a:r>
            <a:endParaRPr lang="fr-FR" sz="2400" b="1" dirty="0">
              <a:highlight>
                <a:srgbClr val="FFFF00"/>
              </a:highlight>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9A2C1BAD-27C5-8BE8-FBDD-3EC4F9604FD5}"/>
              </a:ext>
            </a:extLst>
          </p:cNvPr>
          <p:cNvSpPr txBox="1"/>
          <p:nvPr/>
        </p:nvSpPr>
        <p:spPr>
          <a:xfrm>
            <a:off x="9172956" y="2679995"/>
            <a:ext cx="1407151" cy="461665"/>
          </a:xfrm>
          <a:prstGeom prst="rect">
            <a:avLst/>
          </a:prstGeom>
          <a:noFill/>
        </p:spPr>
        <p:txBody>
          <a:bodyPr wrap="square" rtlCol="0">
            <a:spAutoFit/>
          </a:bodyPr>
          <a:lstStyle/>
          <a:p>
            <a:r>
              <a:rPr lang="fr-FR" sz="2400" b="1" dirty="0">
                <a:highlight>
                  <a:srgbClr val="FFFF00"/>
                </a:highlight>
                <a:latin typeface="Arial" panose="020B0604020202020204" pitchFamily="34" charset="0"/>
                <a:cs typeface="Arial" panose="020B0604020202020204" pitchFamily="34" charset="0"/>
              </a:rPr>
              <a:t>Bouillon</a:t>
            </a:r>
          </a:p>
        </p:txBody>
      </p:sp>
      <p:sp>
        <p:nvSpPr>
          <p:cNvPr id="9" name="ZoneTexte 8">
            <a:extLst>
              <a:ext uri="{FF2B5EF4-FFF2-40B4-BE49-F238E27FC236}">
                <a16:creationId xmlns:a16="http://schemas.microsoft.com/office/drawing/2014/main" id="{1FF1071D-55AB-E3C8-89E4-098274EA2CCE}"/>
              </a:ext>
            </a:extLst>
          </p:cNvPr>
          <p:cNvSpPr txBox="1"/>
          <p:nvPr/>
        </p:nvSpPr>
        <p:spPr>
          <a:xfrm>
            <a:off x="4494002" y="1830204"/>
            <a:ext cx="1054535" cy="338554"/>
          </a:xfrm>
          <a:prstGeom prst="rect">
            <a:avLst/>
          </a:prstGeom>
          <a:noFill/>
        </p:spPr>
        <p:txBody>
          <a:bodyPr wrap="square" rtlCol="0">
            <a:spAutoFit/>
          </a:bodyPr>
          <a:lstStyle/>
          <a:p>
            <a:r>
              <a:rPr lang="fr-FR" sz="1600" b="1" dirty="0">
                <a:highlight>
                  <a:srgbClr val="FFFF00"/>
                </a:highlight>
                <a:latin typeface="Arial" panose="020B0604020202020204" pitchFamily="34" charset="0"/>
                <a:cs typeface="Arial" panose="020B0604020202020204" pitchFamily="34" charset="0"/>
              </a:rPr>
              <a:t>GR14</a:t>
            </a:r>
          </a:p>
        </p:txBody>
      </p:sp>
      <p:sp>
        <p:nvSpPr>
          <p:cNvPr id="10" name="ZoneTexte 9">
            <a:extLst>
              <a:ext uri="{FF2B5EF4-FFF2-40B4-BE49-F238E27FC236}">
                <a16:creationId xmlns:a16="http://schemas.microsoft.com/office/drawing/2014/main" id="{188DDA39-0B52-AC43-58A9-31821EDA08E7}"/>
              </a:ext>
            </a:extLst>
          </p:cNvPr>
          <p:cNvSpPr txBox="1"/>
          <p:nvPr/>
        </p:nvSpPr>
        <p:spPr>
          <a:xfrm>
            <a:off x="5317861" y="4192000"/>
            <a:ext cx="1054535" cy="338554"/>
          </a:xfrm>
          <a:prstGeom prst="rect">
            <a:avLst/>
          </a:prstGeom>
          <a:noFill/>
        </p:spPr>
        <p:txBody>
          <a:bodyPr wrap="square" rtlCol="0">
            <a:spAutoFit/>
          </a:bodyPr>
          <a:lstStyle/>
          <a:p>
            <a:r>
              <a:rPr lang="fr-FR" sz="1600" b="1" dirty="0">
                <a:highlight>
                  <a:srgbClr val="FFFF00"/>
                </a:highlight>
                <a:latin typeface="Arial" panose="020B0604020202020204" pitchFamily="34" charset="0"/>
                <a:cs typeface="Arial" panose="020B0604020202020204" pitchFamily="34" charset="0"/>
              </a:rPr>
              <a:t>GR14</a:t>
            </a:r>
          </a:p>
        </p:txBody>
      </p:sp>
      <p:sp>
        <p:nvSpPr>
          <p:cNvPr id="11" name="ZoneTexte 10">
            <a:extLst>
              <a:ext uri="{FF2B5EF4-FFF2-40B4-BE49-F238E27FC236}">
                <a16:creationId xmlns:a16="http://schemas.microsoft.com/office/drawing/2014/main" id="{47621C03-46DF-B78E-2476-6F3F06B87965}"/>
              </a:ext>
            </a:extLst>
          </p:cNvPr>
          <p:cNvSpPr txBox="1"/>
          <p:nvPr/>
        </p:nvSpPr>
        <p:spPr>
          <a:xfrm>
            <a:off x="2455049" y="-82369"/>
            <a:ext cx="9403314" cy="738664"/>
          </a:xfrm>
          <a:prstGeom prst="rect">
            <a:avLst/>
          </a:prstGeom>
          <a:noFill/>
        </p:spPr>
        <p:txBody>
          <a:bodyPr wrap="square" rtlCol="0">
            <a:spAutoFit/>
          </a:bodyPr>
          <a:lstStyle/>
          <a:p>
            <a:r>
              <a:rPr lang="fr-FR" sz="4200" b="1" dirty="0">
                <a:solidFill>
                  <a:schemeClr val="bg1"/>
                </a:solidFill>
                <a:highlight>
                  <a:srgbClr val="0000FF"/>
                </a:highlight>
                <a:latin typeface="Arial" panose="020B0604020202020204" pitchFamily="34" charset="0"/>
                <a:cs typeface="Arial" panose="020B0604020202020204" pitchFamily="34" charset="0"/>
              </a:rPr>
              <a:t>GR 14 entre </a:t>
            </a:r>
            <a:r>
              <a:rPr lang="fr-FR" sz="4200" b="1" dirty="0" err="1">
                <a:solidFill>
                  <a:schemeClr val="bg1"/>
                </a:solidFill>
                <a:highlight>
                  <a:srgbClr val="0000FF"/>
                </a:highlight>
                <a:latin typeface="Arial" panose="020B0604020202020204" pitchFamily="34" charset="0"/>
                <a:cs typeface="Arial" panose="020B0604020202020204" pitchFamily="34" charset="0"/>
              </a:rPr>
              <a:t>Corbion</a:t>
            </a:r>
            <a:r>
              <a:rPr lang="fr-FR" sz="4200" b="1" dirty="0">
                <a:solidFill>
                  <a:schemeClr val="bg1"/>
                </a:solidFill>
                <a:highlight>
                  <a:srgbClr val="0000FF"/>
                </a:highlight>
                <a:latin typeface="Arial" panose="020B0604020202020204" pitchFamily="34" charset="0"/>
                <a:cs typeface="Arial" panose="020B0604020202020204" pitchFamily="34" charset="0"/>
              </a:rPr>
              <a:t> et Bouillon</a:t>
            </a:r>
          </a:p>
        </p:txBody>
      </p:sp>
      <p:pic>
        <p:nvPicPr>
          <p:cNvPr id="2" name="Picture 2" descr="drapeau 3d belgique 1228873 - Telecharger Vectoriel Gratuit, Clipart  Graphique, Vecteur Dessins et Pictogramme Gratuit">
            <a:extLst>
              <a:ext uri="{FF2B5EF4-FFF2-40B4-BE49-F238E27FC236}">
                <a16:creationId xmlns:a16="http://schemas.microsoft.com/office/drawing/2014/main" id="{C50A371D-4543-DB2C-B303-A86EEFEE0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8978" y="5497568"/>
            <a:ext cx="708015" cy="3806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rapeau De La France. Illustration 3d Du Drapeau Français Agitant. | Photo  Premium | Drapeau francais, Drapeau, Drapeau pays">
            <a:extLst>
              <a:ext uri="{FF2B5EF4-FFF2-40B4-BE49-F238E27FC236}">
                <a16:creationId xmlns:a16="http://schemas.microsoft.com/office/drawing/2014/main" id="{94366378-1B47-9AB7-E125-216DBA8FD6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4260" y="6435409"/>
            <a:ext cx="708015" cy="42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850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2AAEEBB1-34CA-0C7B-7F2E-A236C0200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255" y="623203"/>
            <a:ext cx="4275020" cy="292009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C80F0330-089C-4A66-E3C9-7BE9F4760F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2294" y="3543299"/>
            <a:ext cx="4728405" cy="313554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écouvrez Bouillon">
            <a:extLst>
              <a:ext uri="{FF2B5EF4-FFF2-40B4-BE49-F238E27FC236}">
                <a16:creationId xmlns:a16="http://schemas.microsoft.com/office/drawing/2014/main" id="{AA2CF06C-4AC5-3807-F320-6B6B0E1CDD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2294" y="843728"/>
            <a:ext cx="4728405" cy="247097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0015E8BD-6336-6658-75BC-05967C7BC5DF}"/>
              </a:ext>
            </a:extLst>
          </p:cNvPr>
          <p:cNvSpPr txBox="1"/>
          <p:nvPr/>
        </p:nvSpPr>
        <p:spPr>
          <a:xfrm>
            <a:off x="1306643" y="4627440"/>
            <a:ext cx="3179632" cy="369332"/>
          </a:xfrm>
          <a:prstGeom prst="rect">
            <a:avLst/>
          </a:prstGeom>
          <a:noFill/>
        </p:spPr>
        <p:txBody>
          <a:bodyPr wrap="square">
            <a:spAutoFit/>
          </a:bodyPr>
          <a:lstStyle/>
          <a:p>
            <a:r>
              <a:rPr lang="fr-FR" b="1" cap="all" dirty="0">
                <a:solidFill>
                  <a:schemeClr val="accent1">
                    <a:lumMod val="50000"/>
                  </a:schemeClr>
                </a:solidFill>
                <a:latin typeface="Open Sans Condensed"/>
              </a:rPr>
              <a:t>arboretum</a:t>
            </a:r>
            <a:r>
              <a:rPr lang="fr-FR" b="0" i="0" dirty="0">
                <a:solidFill>
                  <a:srgbClr val="222222"/>
                </a:solidFill>
                <a:effectLst/>
                <a:latin typeface="Helvetica Neue"/>
              </a:rPr>
              <a:t> </a:t>
            </a:r>
            <a:r>
              <a:rPr lang="fr-FR" b="1" cap="all" dirty="0">
                <a:solidFill>
                  <a:schemeClr val="accent1">
                    <a:lumMod val="50000"/>
                  </a:schemeClr>
                </a:solidFill>
                <a:latin typeface="Open Sans Condensed"/>
              </a:rPr>
              <a:t>de Bouillon</a:t>
            </a:r>
          </a:p>
        </p:txBody>
      </p:sp>
      <p:pic>
        <p:nvPicPr>
          <p:cNvPr id="6" name="Picture 2" descr="drapeau 3d belgique 1228873 - Telecharger Vectoriel Gratuit, Clipart  Graphique, Vecteur Dessins et Pictogramme Gratuit">
            <a:extLst>
              <a:ext uri="{FF2B5EF4-FFF2-40B4-BE49-F238E27FC236}">
                <a16:creationId xmlns:a16="http://schemas.microsoft.com/office/drawing/2014/main" id="{23BDB1B3-B61A-29B7-F2A7-971225D108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7120" y="70614"/>
            <a:ext cx="1082567" cy="649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626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8C6D34B-C8F0-7522-179D-C6EA74D29090}"/>
              </a:ext>
            </a:extLst>
          </p:cNvPr>
          <p:cNvSpPr txBox="1"/>
          <p:nvPr/>
        </p:nvSpPr>
        <p:spPr>
          <a:xfrm>
            <a:off x="1049468" y="5846099"/>
            <a:ext cx="2915505" cy="369332"/>
          </a:xfrm>
          <a:prstGeom prst="rect">
            <a:avLst/>
          </a:prstGeom>
          <a:noFill/>
        </p:spPr>
        <p:txBody>
          <a:bodyPr wrap="square">
            <a:spAutoFit/>
          </a:bodyPr>
          <a:lstStyle/>
          <a:p>
            <a:r>
              <a:rPr lang="fr-FR" b="1" cap="all" dirty="0">
                <a:solidFill>
                  <a:schemeClr val="accent1">
                    <a:lumMod val="50000"/>
                  </a:schemeClr>
                </a:solidFill>
                <a:latin typeface="Open Sans Condensed"/>
              </a:rPr>
              <a:t>château</a:t>
            </a:r>
            <a:r>
              <a:rPr lang="fr-FR" b="0" i="0" dirty="0">
                <a:solidFill>
                  <a:srgbClr val="222222"/>
                </a:solidFill>
                <a:effectLst/>
                <a:latin typeface="Helvetica Neue"/>
              </a:rPr>
              <a:t> </a:t>
            </a:r>
            <a:r>
              <a:rPr lang="fr-FR" b="1" cap="all" dirty="0">
                <a:solidFill>
                  <a:schemeClr val="accent1">
                    <a:lumMod val="50000"/>
                  </a:schemeClr>
                </a:solidFill>
                <a:latin typeface="Open Sans Condensed"/>
              </a:rPr>
              <a:t>de Bouillon</a:t>
            </a:r>
          </a:p>
        </p:txBody>
      </p:sp>
      <p:pic>
        <p:nvPicPr>
          <p:cNvPr id="6146" name="Picture 2" descr="Château de Bouillon | Cool places to visit, Belgium, Europe travel">
            <a:extLst>
              <a:ext uri="{FF2B5EF4-FFF2-40B4-BE49-F238E27FC236}">
                <a16:creationId xmlns:a16="http://schemas.microsoft.com/office/drawing/2014/main" id="{416F4ECD-F901-A8E0-BB82-82A21F1139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13" y="161805"/>
            <a:ext cx="5990723" cy="399073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hâteau fort de Bouillon - BOUILLON - BELGIQUE">
            <a:extLst>
              <a:ext uri="{FF2B5EF4-FFF2-40B4-BE49-F238E27FC236}">
                <a16:creationId xmlns:a16="http://schemas.microsoft.com/office/drawing/2014/main" id="{65AE845E-C342-1EB8-57DB-025AFF41F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8122" y="2997748"/>
            <a:ext cx="5567265" cy="37115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rapeau 3d belgique 1228873 - Telecharger Vectoriel Gratuit, Clipart  Graphique, Vecteur Dessins et Pictogramme Gratuit">
            <a:extLst>
              <a:ext uri="{FF2B5EF4-FFF2-40B4-BE49-F238E27FC236}">
                <a16:creationId xmlns:a16="http://schemas.microsoft.com/office/drawing/2014/main" id="{A6FEC794-66FC-0918-D0B0-9CD00E4785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17706" y="64072"/>
            <a:ext cx="634392" cy="38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365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32CB66E7-4357-D6BA-64A1-9E5F20F97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8717" y="614510"/>
            <a:ext cx="5602546" cy="3151842"/>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a:extLst>
              <a:ext uri="{FF2B5EF4-FFF2-40B4-BE49-F238E27FC236}">
                <a16:creationId xmlns:a16="http://schemas.microsoft.com/office/drawing/2014/main" id="{08BB5DCC-BB10-AF82-CD42-D29BFB7A78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371" y="4214309"/>
            <a:ext cx="3565238" cy="254944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C1B04AA2-E891-12A7-17DB-90AF2B48C6A8}"/>
              </a:ext>
            </a:extLst>
          </p:cNvPr>
          <p:cNvSpPr txBox="1"/>
          <p:nvPr/>
        </p:nvSpPr>
        <p:spPr>
          <a:xfrm>
            <a:off x="4521568" y="3844977"/>
            <a:ext cx="2196702" cy="369332"/>
          </a:xfrm>
          <a:prstGeom prst="rect">
            <a:avLst/>
          </a:prstGeom>
          <a:noFill/>
        </p:spPr>
        <p:txBody>
          <a:bodyPr wrap="square">
            <a:spAutoFit/>
          </a:bodyPr>
          <a:lstStyle/>
          <a:p>
            <a:r>
              <a:rPr lang="fr-FR" b="0" i="0" dirty="0">
                <a:solidFill>
                  <a:srgbClr val="222222"/>
                </a:solidFill>
                <a:effectLst/>
                <a:latin typeface="Helvetica Neue"/>
              </a:rPr>
              <a:t>vue du promontoire</a:t>
            </a:r>
            <a:endParaRPr lang="fr-FR" dirty="0"/>
          </a:p>
        </p:txBody>
      </p:sp>
      <p:pic>
        <p:nvPicPr>
          <p:cNvPr id="5124" name="Picture 4">
            <a:extLst>
              <a:ext uri="{FF2B5EF4-FFF2-40B4-BE49-F238E27FC236}">
                <a16:creationId xmlns:a16="http://schemas.microsoft.com/office/drawing/2014/main" id="{82C12778-1AAA-5A44-9EB0-D62A4F84A4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781" y="4214309"/>
            <a:ext cx="1916849" cy="2556588"/>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57A45B3F-FD1E-C9F5-D089-077A967743BF}"/>
              </a:ext>
            </a:extLst>
          </p:cNvPr>
          <p:cNvPicPr>
            <a:picLocks noChangeAspect="1"/>
          </p:cNvPicPr>
          <p:nvPr/>
        </p:nvPicPr>
        <p:blipFill>
          <a:blip r:embed="rId6"/>
          <a:stretch>
            <a:fillRect/>
          </a:stretch>
        </p:blipFill>
        <p:spPr>
          <a:xfrm>
            <a:off x="2653630" y="4214309"/>
            <a:ext cx="4273741" cy="2549444"/>
          </a:xfrm>
          <a:prstGeom prst="rect">
            <a:avLst/>
          </a:prstGeom>
        </p:spPr>
      </p:pic>
      <p:pic>
        <p:nvPicPr>
          <p:cNvPr id="3074" name="Picture 2">
            <a:extLst>
              <a:ext uri="{FF2B5EF4-FFF2-40B4-BE49-F238E27FC236}">
                <a16:creationId xmlns:a16="http://schemas.microsoft.com/office/drawing/2014/main" id="{5026652C-B3E4-7E99-0F84-CFB4D4716E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737" y="614510"/>
            <a:ext cx="4739436" cy="31518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rapeau 3d belgique 1228873 - Telecharger Vectoriel Gratuit, Clipart  Graphique, Vecteur Dessins et Pictogramme Gratuit">
            <a:extLst>
              <a:ext uri="{FF2B5EF4-FFF2-40B4-BE49-F238E27FC236}">
                <a16:creationId xmlns:a16="http://schemas.microsoft.com/office/drawing/2014/main" id="{E78BA3F4-189D-4F26-9E6A-E156FBCEDD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17706" y="64072"/>
            <a:ext cx="634392" cy="38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442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FD2A30C-453E-6BB2-5AE2-9FF0828E3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846" y="774425"/>
            <a:ext cx="381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BCFE8378-1F26-6AB5-CB2F-854DAE2293EB}"/>
              </a:ext>
            </a:extLst>
          </p:cNvPr>
          <p:cNvSpPr txBox="1"/>
          <p:nvPr/>
        </p:nvSpPr>
        <p:spPr>
          <a:xfrm>
            <a:off x="3422402" y="5532993"/>
            <a:ext cx="3711985" cy="646331"/>
          </a:xfrm>
          <a:prstGeom prst="rect">
            <a:avLst/>
          </a:prstGeom>
          <a:noFill/>
        </p:spPr>
        <p:txBody>
          <a:bodyPr wrap="square">
            <a:spAutoFit/>
          </a:bodyPr>
          <a:lstStyle/>
          <a:p>
            <a:r>
              <a:rPr lang="fr-FR" b="1" i="1" dirty="0">
                <a:solidFill>
                  <a:srgbClr val="222222"/>
                </a:solidFill>
                <a:effectLst/>
                <a:latin typeface="Helvetica Neue"/>
              </a:rPr>
              <a:t>Godefroid de Bouillon</a:t>
            </a:r>
          </a:p>
          <a:p>
            <a:r>
              <a:rPr lang="fr-FR" i="1" dirty="0">
                <a:solidFill>
                  <a:srgbClr val="222222"/>
                </a:solidFill>
                <a:latin typeface="Helvetica Neue"/>
              </a:rPr>
              <a:t>descendant de Charlemagne</a:t>
            </a:r>
            <a:endParaRPr lang="fr-FR" dirty="0"/>
          </a:p>
        </p:txBody>
      </p:sp>
      <p:pic>
        <p:nvPicPr>
          <p:cNvPr id="5" name="Picture 2" descr="drapeau 3d belgique 1228873 - Telecharger Vectoriel Gratuit, Clipart  Graphique, Vecteur Dessins et Pictogramme Gratuit">
            <a:extLst>
              <a:ext uri="{FF2B5EF4-FFF2-40B4-BE49-F238E27FC236}">
                <a16:creationId xmlns:a16="http://schemas.microsoft.com/office/drawing/2014/main" id="{35620B0C-6BB1-EC01-0A5B-4D29BA599C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17706" y="64072"/>
            <a:ext cx="634392" cy="380688"/>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409EF4C2-1551-4DCD-4F01-9DEF692FE7A1}"/>
              </a:ext>
            </a:extLst>
          </p:cNvPr>
          <p:cNvSpPr txBox="1"/>
          <p:nvPr/>
        </p:nvSpPr>
        <p:spPr>
          <a:xfrm>
            <a:off x="7198334" y="6553036"/>
            <a:ext cx="2350875" cy="246221"/>
          </a:xfrm>
          <a:prstGeom prst="rect">
            <a:avLst/>
          </a:prstGeom>
          <a:noFill/>
        </p:spPr>
        <p:txBody>
          <a:bodyPr wrap="square" rtlCol="0">
            <a:spAutoFit/>
          </a:bodyPr>
          <a:lstStyle/>
          <a:p>
            <a:r>
              <a:rPr lang="fr-FR" sz="1000" dirty="0"/>
              <a:t>Photo: </a:t>
            </a:r>
            <a:r>
              <a:rPr lang="fr-FR" sz="1000" dirty="0" err="1"/>
              <a:t>Isai</a:t>
            </a:r>
            <a:r>
              <a:rPr lang="fr-FR" sz="1000" dirty="0"/>
              <a:t> </a:t>
            </a:r>
            <a:r>
              <a:rPr lang="fr-FR" sz="1000" dirty="0" err="1"/>
              <a:t>Symens</a:t>
            </a:r>
            <a:endParaRPr lang="fr-FR" sz="1000" dirty="0"/>
          </a:p>
        </p:txBody>
      </p:sp>
      <p:pic>
        <p:nvPicPr>
          <p:cNvPr id="11" name="Image 10">
            <a:extLst>
              <a:ext uri="{FF2B5EF4-FFF2-40B4-BE49-F238E27FC236}">
                <a16:creationId xmlns:a16="http://schemas.microsoft.com/office/drawing/2014/main" id="{4641752A-D8C0-5212-79BB-5D28C9D0B53D}"/>
              </a:ext>
            </a:extLst>
          </p:cNvPr>
          <p:cNvPicPr>
            <a:picLocks noChangeAspect="1"/>
          </p:cNvPicPr>
          <p:nvPr/>
        </p:nvPicPr>
        <p:blipFill rotWithShape="1">
          <a:blip r:embed="rId5"/>
          <a:srcRect r="4606"/>
          <a:stretch/>
        </p:blipFill>
        <p:spPr>
          <a:xfrm>
            <a:off x="1600082" y="254416"/>
            <a:ext cx="2829044" cy="4481593"/>
          </a:xfrm>
          <a:prstGeom prst="rect">
            <a:avLst/>
          </a:prstGeom>
        </p:spPr>
      </p:pic>
    </p:spTree>
    <p:extLst>
      <p:ext uri="{BB962C8B-B14F-4D97-AF65-F5344CB8AC3E}">
        <p14:creationId xmlns:p14="http://schemas.microsoft.com/office/powerpoint/2010/main" val="61539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rchéoscope Godefroid de Bouillon s'offre un coup de jeune - rtbf.be">
            <a:extLst>
              <a:ext uri="{FF2B5EF4-FFF2-40B4-BE49-F238E27FC236}">
                <a16:creationId xmlns:a16="http://schemas.microsoft.com/office/drawing/2014/main" id="{B6896CEB-9516-9FDB-93EB-4884DB32F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6547" y="3195021"/>
            <a:ext cx="6031966" cy="337790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Une image contenant texte, reptile, dinosaure&#10;&#10;Description générée automatiquement">
            <a:extLst>
              <a:ext uri="{FF2B5EF4-FFF2-40B4-BE49-F238E27FC236}">
                <a16:creationId xmlns:a16="http://schemas.microsoft.com/office/drawing/2014/main" id="{65C1FA2D-E890-2233-61F9-9B39934B3E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756" y="282992"/>
            <a:ext cx="4839611" cy="3220542"/>
          </a:xfrm>
          <a:prstGeom prst="rect">
            <a:avLst/>
          </a:prstGeom>
        </p:spPr>
      </p:pic>
      <p:pic>
        <p:nvPicPr>
          <p:cNvPr id="3" name="Picture 2" descr="drapeau 3d belgique 1228873 - Telecharger Vectoriel Gratuit, Clipart  Graphique, Vecteur Dessins et Pictogramme Gratuit">
            <a:extLst>
              <a:ext uri="{FF2B5EF4-FFF2-40B4-BE49-F238E27FC236}">
                <a16:creationId xmlns:a16="http://schemas.microsoft.com/office/drawing/2014/main" id="{411CC518-20C4-BA34-539A-0FFE082BAA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46298" y="92648"/>
            <a:ext cx="634392" cy="38068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E9F632C2-FF1C-4865-B9E4-3183F0C35207}"/>
              </a:ext>
            </a:extLst>
          </p:cNvPr>
          <p:cNvSpPr txBox="1"/>
          <p:nvPr/>
        </p:nvSpPr>
        <p:spPr>
          <a:xfrm>
            <a:off x="210775" y="3804122"/>
            <a:ext cx="4625788" cy="923330"/>
          </a:xfrm>
          <a:prstGeom prst="rect">
            <a:avLst/>
          </a:prstGeom>
          <a:noFill/>
        </p:spPr>
        <p:txBody>
          <a:bodyPr wrap="square" rtlCol="0">
            <a:spAutoFit/>
          </a:bodyPr>
          <a:lstStyle/>
          <a:p>
            <a:r>
              <a:rPr lang="fr-FR" b="1" cap="all" dirty="0">
                <a:solidFill>
                  <a:schemeClr val="accent1">
                    <a:lumMod val="50000"/>
                  </a:schemeClr>
                </a:solidFill>
                <a:latin typeface="Arial" panose="020B0604020202020204" pitchFamily="34" charset="0"/>
                <a:cs typeface="Arial" panose="020B0604020202020204" pitchFamily="34" charset="0"/>
              </a:rPr>
              <a:t>le duc Godefroid de Bouillon </a:t>
            </a:r>
          </a:p>
          <a:p>
            <a:r>
              <a:rPr lang="fr-FR" b="1" i="0" dirty="0">
                <a:solidFill>
                  <a:srgbClr val="222222"/>
                </a:solidFill>
                <a:effectLst/>
                <a:latin typeface="Arial" panose="020B0604020202020204" pitchFamily="34" charset="0"/>
                <a:cs typeface="Arial" panose="020B0604020202020204" pitchFamily="34" charset="0"/>
              </a:rPr>
              <a:t>un des chefs de la 1ère croisade (une armée de 200 000 hommes)</a:t>
            </a:r>
            <a:endParaRPr lang="fr-FR" b="1" cap="all" dirty="0">
              <a:solidFill>
                <a:schemeClr val="accent1">
                  <a:lumMod val="50000"/>
                </a:schemeClr>
              </a:solidFill>
              <a:latin typeface="Arial" panose="020B060402020202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601D4947-A0DA-8774-7879-3F09139C028A}"/>
              </a:ext>
            </a:extLst>
          </p:cNvPr>
          <p:cNvSpPr txBox="1"/>
          <p:nvPr/>
        </p:nvSpPr>
        <p:spPr>
          <a:xfrm>
            <a:off x="5735929" y="2657476"/>
            <a:ext cx="3471863" cy="369332"/>
          </a:xfrm>
          <a:prstGeom prst="rect">
            <a:avLst/>
          </a:prstGeom>
          <a:noFill/>
        </p:spPr>
        <p:txBody>
          <a:bodyPr wrap="square" rtlCol="0">
            <a:spAutoFit/>
          </a:bodyPr>
          <a:lstStyle/>
          <a:p>
            <a:r>
              <a:rPr lang="fr-FR" b="1" dirty="0" err="1">
                <a:solidFill>
                  <a:srgbClr val="222222"/>
                </a:solidFill>
                <a:latin typeface="Arial" panose="020B0604020202020204" pitchFamily="34" charset="0"/>
                <a:cs typeface="Arial" panose="020B0604020202020204" pitchFamily="34" charset="0"/>
              </a:rPr>
              <a:t>Archéoscope</a:t>
            </a:r>
            <a:endParaRPr lang="fr-FR" b="1" dirty="0">
              <a:solidFill>
                <a:srgbClr val="222222"/>
              </a:solidFill>
              <a:latin typeface="Arial" panose="020B0604020202020204" pitchFamily="34" charset="0"/>
              <a:cs typeface="Arial" panose="020B0604020202020204" pitchFamily="34" charset="0"/>
            </a:endParaRPr>
          </a:p>
        </p:txBody>
      </p:sp>
      <p:sp>
        <p:nvSpPr>
          <p:cNvPr id="10" name="ZoneTexte 9">
            <a:extLst>
              <a:ext uri="{FF2B5EF4-FFF2-40B4-BE49-F238E27FC236}">
                <a16:creationId xmlns:a16="http://schemas.microsoft.com/office/drawing/2014/main" id="{995D38C0-1D5A-F0E1-4817-265E71032DAA}"/>
              </a:ext>
            </a:extLst>
          </p:cNvPr>
          <p:cNvSpPr txBox="1"/>
          <p:nvPr/>
        </p:nvSpPr>
        <p:spPr>
          <a:xfrm>
            <a:off x="210775" y="3485866"/>
            <a:ext cx="2350875" cy="246221"/>
          </a:xfrm>
          <a:prstGeom prst="rect">
            <a:avLst/>
          </a:prstGeom>
          <a:noFill/>
        </p:spPr>
        <p:txBody>
          <a:bodyPr wrap="square" rtlCol="0">
            <a:spAutoFit/>
          </a:bodyPr>
          <a:lstStyle/>
          <a:p>
            <a:r>
              <a:rPr lang="fr-FR" sz="1000" dirty="0">
                <a:latin typeface="Arial" panose="020B0604020202020204" pitchFamily="34" charset="0"/>
                <a:cs typeface="Arial" panose="020B0604020202020204" pitchFamily="34" charset="0"/>
              </a:rPr>
              <a:t>Photo</a:t>
            </a:r>
            <a:r>
              <a:rPr lang="az-Cyrl-AZ" sz="1000" b="0" strike="noStrike" dirty="0">
                <a:solidFill>
                  <a:srgbClr val="0563C1"/>
                </a:solidFill>
                <a:effectLst/>
                <a:latin typeface="Arial" panose="020B0604020202020204" pitchFamily="34" charset="0"/>
                <a:cs typeface="Arial" panose="020B0604020202020204" pitchFamily="34" charset="0"/>
                <a:hlinkClick r:id="rId6" tooltip="Участник:Er&amp;Red (page does not exist)">
                  <a:extLst>
                    <a:ext uri="{A12FA001-AC4F-418D-AE19-62706E023703}">
                      <ahyp:hlinkClr xmlns:ahyp="http://schemas.microsoft.com/office/drawing/2018/hyperlinkcolor" val="tx"/>
                    </a:ext>
                  </a:extLst>
                </a:hlinkClick>
              </a:rPr>
              <a:t>:</a:t>
            </a:r>
            <a:r>
              <a:rPr lang="fr-FR" sz="1000" b="0" strike="noStrike" dirty="0" err="1">
                <a:effectLst/>
                <a:latin typeface="Arial" panose="020B0604020202020204" pitchFamily="34" charset="0"/>
                <a:cs typeface="Arial" panose="020B0604020202020204" pitchFamily="34" charset="0"/>
                <a:hlinkClick r:id="rId6" tooltip="Участник:Er&amp;Red (page does not exist)">
                  <a:extLst>
                    <a:ext uri="{A12FA001-AC4F-418D-AE19-62706E023703}">
                      <ahyp:hlinkClr xmlns:ahyp="http://schemas.microsoft.com/office/drawing/2018/hyperlinkcolor" val="tx"/>
                    </a:ext>
                  </a:extLst>
                </a:hlinkClick>
              </a:rPr>
              <a:t>Er&amp;Red</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5602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6FB0AE1-90C8-0A38-E29A-81E66577651E}"/>
              </a:ext>
            </a:extLst>
          </p:cNvPr>
          <p:cNvSpPr txBox="1"/>
          <p:nvPr/>
        </p:nvSpPr>
        <p:spPr>
          <a:xfrm>
            <a:off x="404187" y="1771215"/>
            <a:ext cx="4199425" cy="923330"/>
          </a:xfrm>
          <a:prstGeom prst="rect">
            <a:avLst/>
          </a:prstGeom>
          <a:noFill/>
        </p:spPr>
        <p:txBody>
          <a:bodyPr wrap="square">
            <a:spAutoFit/>
          </a:bodyPr>
          <a:lstStyle/>
          <a:p>
            <a:pPr rtl="0"/>
            <a:r>
              <a:rPr lang="fr-FR" b="1" cap="all" dirty="0">
                <a:solidFill>
                  <a:schemeClr val="accent1">
                    <a:lumMod val="50000"/>
                  </a:schemeClr>
                </a:solidFill>
                <a:latin typeface="Open Sans Condensed"/>
              </a:rPr>
              <a:t>les pédalos cygnes de Bouillon </a:t>
            </a:r>
          </a:p>
          <a:p>
            <a:br>
              <a:rPr lang="fr-FR" dirty="0"/>
            </a:br>
            <a:endParaRPr lang="fr-FR" b="1" cap="all" dirty="0">
              <a:solidFill>
                <a:schemeClr val="accent1">
                  <a:lumMod val="50000"/>
                </a:schemeClr>
              </a:solidFill>
              <a:latin typeface="Open Sans Condensed"/>
            </a:endParaRPr>
          </a:p>
        </p:txBody>
      </p:sp>
      <p:pic>
        <p:nvPicPr>
          <p:cNvPr id="2" name="Image 1">
            <a:extLst>
              <a:ext uri="{FF2B5EF4-FFF2-40B4-BE49-F238E27FC236}">
                <a16:creationId xmlns:a16="http://schemas.microsoft.com/office/drawing/2014/main" id="{1D071247-B18F-F411-2564-619CA21CC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783" y="145722"/>
            <a:ext cx="3543718" cy="5097647"/>
          </a:xfrm>
          <a:prstGeom prst="rect">
            <a:avLst/>
          </a:prstGeom>
        </p:spPr>
      </p:pic>
      <p:sp>
        <p:nvSpPr>
          <p:cNvPr id="6" name="ZoneTexte 5">
            <a:extLst>
              <a:ext uri="{FF2B5EF4-FFF2-40B4-BE49-F238E27FC236}">
                <a16:creationId xmlns:a16="http://schemas.microsoft.com/office/drawing/2014/main" id="{24D2CF22-34EE-75B5-F7CF-6BC9E9A468D9}"/>
              </a:ext>
            </a:extLst>
          </p:cNvPr>
          <p:cNvSpPr txBox="1"/>
          <p:nvPr/>
        </p:nvSpPr>
        <p:spPr>
          <a:xfrm>
            <a:off x="7151783" y="5243369"/>
            <a:ext cx="4199425" cy="646331"/>
          </a:xfrm>
          <a:prstGeom prst="rect">
            <a:avLst/>
          </a:prstGeom>
          <a:noFill/>
        </p:spPr>
        <p:txBody>
          <a:bodyPr wrap="square">
            <a:spAutoFit/>
          </a:bodyPr>
          <a:lstStyle/>
          <a:p>
            <a:pPr rtl="0"/>
            <a:r>
              <a:rPr lang="fr-FR" b="1" cap="all" dirty="0">
                <a:solidFill>
                  <a:schemeClr val="accent1">
                    <a:lumMod val="50000"/>
                  </a:schemeClr>
                </a:solidFill>
                <a:latin typeface="Open Sans Condensed"/>
              </a:rPr>
              <a:t>Lohengrin le chevalier</a:t>
            </a:r>
          </a:p>
          <a:p>
            <a:pPr rtl="0"/>
            <a:r>
              <a:rPr lang="fr-FR" b="1" cap="all" dirty="0">
                <a:solidFill>
                  <a:schemeClr val="accent1">
                    <a:lumMod val="50000"/>
                  </a:schemeClr>
                </a:solidFill>
                <a:latin typeface="Open Sans Condensed"/>
              </a:rPr>
              <a:t>au cygne </a:t>
            </a:r>
            <a:r>
              <a:rPr lang="fr-FR" b="1" cap="all" dirty="0">
                <a:latin typeface="Open Sans Condensed"/>
              </a:rPr>
              <a:t>(</a:t>
            </a:r>
            <a:r>
              <a:rPr lang="fr-FR" b="1" i="0" dirty="0" err="1">
                <a:effectLst/>
                <a:latin typeface="Helvetica Neue"/>
              </a:rPr>
              <a:t>S</a:t>
            </a:r>
            <a:r>
              <a:rPr lang="fr-FR" b="1" i="0" dirty="0" err="1">
                <a:solidFill>
                  <a:srgbClr val="222222"/>
                </a:solidFill>
                <a:effectLst/>
                <a:latin typeface="Helvetica Neue"/>
              </a:rPr>
              <a:t>chwanritter</a:t>
            </a:r>
            <a:r>
              <a:rPr lang="fr-FR" b="1" i="0" dirty="0">
                <a:solidFill>
                  <a:srgbClr val="222222"/>
                </a:solidFill>
                <a:effectLst/>
                <a:latin typeface="Helvetica Neue"/>
              </a:rPr>
              <a:t>)</a:t>
            </a:r>
            <a:endParaRPr lang="fr-FR" b="1" cap="all" dirty="0">
              <a:solidFill>
                <a:schemeClr val="accent1">
                  <a:lumMod val="50000"/>
                </a:schemeClr>
              </a:solidFill>
              <a:latin typeface="Open Sans Condensed"/>
            </a:endParaRPr>
          </a:p>
        </p:txBody>
      </p:sp>
      <p:pic>
        <p:nvPicPr>
          <p:cNvPr id="7" name="Picture 2" descr="drapeau 3d belgique 1228873 - Telecharger Vectoriel Gratuit, Clipart  Graphique, Vecteur Dessins et Pictogramme Gratuit">
            <a:extLst>
              <a:ext uri="{FF2B5EF4-FFF2-40B4-BE49-F238E27FC236}">
                <a16:creationId xmlns:a16="http://schemas.microsoft.com/office/drawing/2014/main" id="{4230A9C9-0045-30F3-DC1B-4143778795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96804" y="145722"/>
            <a:ext cx="634392" cy="380688"/>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a:extLst>
              <a:ext uri="{FF2B5EF4-FFF2-40B4-BE49-F238E27FC236}">
                <a16:creationId xmlns:a16="http://schemas.microsoft.com/office/drawing/2014/main" id="{41E06E19-E3CD-282E-6D1B-54302F05A692}"/>
              </a:ext>
            </a:extLst>
          </p:cNvPr>
          <p:cNvSpPr txBox="1"/>
          <p:nvPr/>
        </p:nvSpPr>
        <p:spPr>
          <a:xfrm>
            <a:off x="7151783" y="5889700"/>
            <a:ext cx="3829050" cy="369332"/>
          </a:xfrm>
          <a:prstGeom prst="rect">
            <a:avLst/>
          </a:prstGeom>
          <a:noFill/>
        </p:spPr>
        <p:txBody>
          <a:bodyPr wrap="square" rtlCol="0">
            <a:spAutoFit/>
          </a:bodyPr>
          <a:lstStyle/>
          <a:p>
            <a:r>
              <a:rPr lang="fr-FR" b="1" dirty="0"/>
              <a:t>Symbole de Godefroid de Bouillon</a:t>
            </a:r>
          </a:p>
        </p:txBody>
      </p:sp>
      <p:pic>
        <p:nvPicPr>
          <p:cNvPr id="8194" name="Picture 2">
            <a:extLst>
              <a:ext uri="{FF2B5EF4-FFF2-40B4-BE49-F238E27FC236}">
                <a16:creationId xmlns:a16="http://schemas.microsoft.com/office/drawing/2014/main" id="{0A67EEE7-2F97-A5AF-99AF-2CEA1D543A6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17" t="6763" r="4691" b="7599"/>
          <a:stretch/>
        </p:blipFill>
        <p:spPr bwMode="auto">
          <a:xfrm>
            <a:off x="494271" y="2232880"/>
            <a:ext cx="5601730" cy="3915367"/>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7877C2B9-C156-2B14-C31C-63D4B05C0F2F}"/>
              </a:ext>
            </a:extLst>
          </p:cNvPr>
          <p:cNvSpPr txBox="1"/>
          <p:nvPr/>
        </p:nvSpPr>
        <p:spPr>
          <a:xfrm>
            <a:off x="404187" y="6135921"/>
            <a:ext cx="2350875" cy="246221"/>
          </a:xfrm>
          <a:prstGeom prst="rect">
            <a:avLst/>
          </a:prstGeom>
          <a:noFill/>
        </p:spPr>
        <p:txBody>
          <a:bodyPr wrap="square" rtlCol="0">
            <a:spAutoFit/>
          </a:bodyPr>
          <a:lstStyle/>
          <a:p>
            <a:r>
              <a:rPr lang="fr-FR" sz="1000" dirty="0">
                <a:latin typeface="Arial" panose="020B0604020202020204" pitchFamily="34" charset="0"/>
                <a:cs typeface="Arial" panose="020B0604020202020204" pitchFamily="34" charset="0"/>
              </a:rPr>
              <a:t>Photo: mes-ballades.com</a:t>
            </a:r>
            <a:endParaRPr lang="fr-FR" sz="1000"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689724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uberge de Jeunesse de Bouillon, Bouillon – Tarifs 2022">
            <a:extLst>
              <a:ext uri="{FF2B5EF4-FFF2-40B4-BE49-F238E27FC236}">
                <a16:creationId xmlns:a16="http://schemas.microsoft.com/office/drawing/2014/main" id="{357381AB-4AD2-529F-0088-B8957A886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73" y="511786"/>
            <a:ext cx="4149432" cy="276763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Auberge de jeunesse de Bouillon">
            <a:extLst>
              <a:ext uri="{FF2B5EF4-FFF2-40B4-BE49-F238E27FC236}">
                <a16:creationId xmlns:a16="http://schemas.microsoft.com/office/drawing/2014/main" id="{C7B33ABA-77DE-6154-B489-5F1CD33E4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932" y="511786"/>
            <a:ext cx="5212315" cy="273646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Auberge de Jeunesse de Bouillon, Bouillon – Tarifs 2022">
            <a:extLst>
              <a:ext uri="{FF2B5EF4-FFF2-40B4-BE49-F238E27FC236}">
                <a16:creationId xmlns:a16="http://schemas.microsoft.com/office/drawing/2014/main" id="{DBED70A2-8FCF-4C46-AEBB-E0BAFA0B826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2702" b="23088"/>
          <a:stretch/>
        </p:blipFill>
        <p:spPr bwMode="auto">
          <a:xfrm>
            <a:off x="218173" y="3429000"/>
            <a:ext cx="9625074" cy="319147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EE5EF236-7BD4-8E6B-E82D-AD76F53555E0}"/>
              </a:ext>
            </a:extLst>
          </p:cNvPr>
          <p:cNvSpPr txBox="1"/>
          <p:nvPr/>
        </p:nvSpPr>
        <p:spPr>
          <a:xfrm>
            <a:off x="9997440" y="2324921"/>
            <a:ext cx="1976387" cy="923330"/>
          </a:xfrm>
          <a:prstGeom prst="rect">
            <a:avLst/>
          </a:prstGeom>
          <a:noFill/>
        </p:spPr>
        <p:txBody>
          <a:bodyPr wrap="square">
            <a:spAutoFit/>
          </a:bodyPr>
          <a:lstStyle/>
          <a:p>
            <a:pPr algn="l"/>
            <a:r>
              <a:rPr lang="fr-FR" b="1" cap="all" dirty="0">
                <a:solidFill>
                  <a:schemeClr val="accent1">
                    <a:lumMod val="50000"/>
                  </a:schemeClr>
                </a:solidFill>
                <a:latin typeface="Open Sans Condensed"/>
              </a:rPr>
              <a:t>Auberge de jeunesse de bouillon</a:t>
            </a:r>
          </a:p>
        </p:txBody>
      </p:sp>
      <p:pic>
        <p:nvPicPr>
          <p:cNvPr id="3" name="Picture 2" descr="drapeau 3d belgique 1228873 - Telecharger Vectoriel Gratuit, Clipart  Graphique, Vecteur Dessins et Pictogramme Gratuit">
            <a:extLst>
              <a:ext uri="{FF2B5EF4-FFF2-40B4-BE49-F238E27FC236}">
                <a16:creationId xmlns:a16="http://schemas.microsoft.com/office/drawing/2014/main" id="{886BC78E-9014-62CF-B393-AC3E6A3AE3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46298" y="92648"/>
            <a:ext cx="634392" cy="38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354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BDF8918-ADF6-5FB1-6DE7-7C69E777D52A}"/>
              </a:ext>
            </a:extLst>
          </p:cNvPr>
          <p:cNvPicPr>
            <a:picLocks noChangeAspect="1"/>
          </p:cNvPicPr>
          <p:nvPr/>
        </p:nvPicPr>
        <p:blipFill>
          <a:blip r:embed="rId3"/>
          <a:stretch>
            <a:fillRect/>
          </a:stretch>
        </p:blipFill>
        <p:spPr>
          <a:xfrm>
            <a:off x="2829151" y="254416"/>
            <a:ext cx="6533696" cy="5153863"/>
          </a:xfrm>
          <a:prstGeom prst="rect">
            <a:avLst/>
          </a:prstGeom>
        </p:spPr>
      </p:pic>
      <p:sp>
        <p:nvSpPr>
          <p:cNvPr id="4" name="ZoneTexte 3">
            <a:extLst>
              <a:ext uri="{FF2B5EF4-FFF2-40B4-BE49-F238E27FC236}">
                <a16:creationId xmlns:a16="http://schemas.microsoft.com/office/drawing/2014/main" id="{F6741318-10EC-5473-3038-F1BBDC93F16D}"/>
              </a:ext>
            </a:extLst>
          </p:cNvPr>
          <p:cNvSpPr txBox="1"/>
          <p:nvPr/>
        </p:nvSpPr>
        <p:spPr>
          <a:xfrm>
            <a:off x="1568648" y="5573018"/>
            <a:ext cx="9054703" cy="1384995"/>
          </a:xfrm>
          <a:prstGeom prst="rect">
            <a:avLst/>
          </a:prstGeom>
          <a:noFill/>
        </p:spPr>
        <p:txBody>
          <a:bodyPr wrap="square">
            <a:spAutoFit/>
          </a:bodyPr>
          <a:lstStyle/>
          <a:p>
            <a:r>
              <a:rPr lang="fr-FR" sz="1200" dirty="0">
                <a:solidFill>
                  <a:srgbClr val="000000"/>
                </a:solidFill>
                <a:effectLst/>
                <a:latin typeface="Arial" panose="020B0604020202020204" pitchFamily="34" charset="0"/>
                <a:cs typeface="Arial" panose="020B0604020202020204" pitchFamily="34" charset="0"/>
              </a:rPr>
              <a:t>Nom : Trace GPS Promenade de Bouillon, Tombeau du Géant, itinéraire, parcours.</a:t>
            </a:r>
          </a:p>
          <a:p>
            <a:r>
              <a:rPr lang="fr-FR" sz="1200" dirty="0">
                <a:solidFill>
                  <a:srgbClr val="000000"/>
                </a:solidFill>
                <a:effectLst/>
                <a:latin typeface="Arial" panose="020B0604020202020204" pitchFamily="34" charset="0"/>
                <a:cs typeface="Arial" panose="020B0604020202020204" pitchFamily="34" charset="0"/>
              </a:rPr>
              <a:t>Départ : 43, Rue de la </a:t>
            </a:r>
            <a:r>
              <a:rPr lang="fr-FR" sz="1200" dirty="0" err="1">
                <a:solidFill>
                  <a:srgbClr val="000000"/>
                </a:solidFill>
                <a:effectLst/>
                <a:latin typeface="Arial" panose="020B0604020202020204" pitchFamily="34" charset="0"/>
                <a:cs typeface="Arial" panose="020B0604020202020204" pitchFamily="34" charset="0"/>
              </a:rPr>
              <a:t>Bichetour</a:t>
            </a:r>
            <a:r>
              <a:rPr lang="fr-FR" sz="1200" dirty="0">
                <a:solidFill>
                  <a:srgbClr val="000000"/>
                </a:solidFill>
                <a:effectLst/>
                <a:latin typeface="Arial" panose="020B0604020202020204" pitchFamily="34" charset="0"/>
                <a:cs typeface="Arial" panose="020B0604020202020204" pitchFamily="34" charset="0"/>
              </a:rPr>
              <a:t>, </a:t>
            </a:r>
            <a:r>
              <a:rPr lang="fr-FR" sz="1200" dirty="0" err="1">
                <a:solidFill>
                  <a:srgbClr val="000000"/>
                </a:solidFill>
                <a:effectLst/>
                <a:latin typeface="Arial" panose="020B0604020202020204" pitchFamily="34" charset="0"/>
                <a:cs typeface="Arial" panose="020B0604020202020204" pitchFamily="34" charset="0"/>
              </a:rPr>
              <a:t>Sensenruth</a:t>
            </a:r>
            <a:r>
              <a:rPr lang="fr-FR" sz="1200" dirty="0">
                <a:solidFill>
                  <a:srgbClr val="000000"/>
                </a:solidFill>
                <a:effectLst/>
                <a:latin typeface="Arial" panose="020B0604020202020204" pitchFamily="34" charset="0"/>
                <a:cs typeface="Arial" panose="020B0604020202020204" pitchFamily="34" charset="0"/>
              </a:rPr>
              <a:t>, Bouillon, Neufchâteau, Luxembourg, Wallonie, 6832, Belgique (49.81396 5.07750)</a:t>
            </a:r>
          </a:p>
          <a:p>
            <a:r>
              <a:rPr lang="fr-FR" sz="1200" dirty="0">
                <a:solidFill>
                  <a:srgbClr val="000000"/>
                </a:solidFill>
                <a:effectLst/>
                <a:latin typeface="Arial" panose="020B0604020202020204" pitchFamily="34" charset="0"/>
                <a:cs typeface="Arial" panose="020B0604020202020204" pitchFamily="34" charset="0"/>
              </a:rPr>
              <a:t>Arrivée : 41, Rue de la </a:t>
            </a:r>
            <a:r>
              <a:rPr lang="fr-FR" sz="1200" dirty="0" err="1">
                <a:solidFill>
                  <a:srgbClr val="000000"/>
                </a:solidFill>
                <a:effectLst/>
                <a:latin typeface="Arial" panose="020B0604020202020204" pitchFamily="34" charset="0"/>
                <a:cs typeface="Arial" panose="020B0604020202020204" pitchFamily="34" charset="0"/>
              </a:rPr>
              <a:t>Bichetour</a:t>
            </a:r>
            <a:r>
              <a:rPr lang="fr-FR" sz="1200" dirty="0">
                <a:solidFill>
                  <a:srgbClr val="000000"/>
                </a:solidFill>
                <a:effectLst/>
                <a:latin typeface="Arial" panose="020B0604020202020204" pitchFamily="34" charset="0"/>
                <a:cs typeface="Arial" panose="020B0604020202020204" pitchFamily="34" charset="0"/>
              </a:rPr>
              <a:t>, </a:t>
            </a:r>
            <a:r>
              <a:rPr lang="fr-FR" sz="1200" dirty="0" err="1">
                <a:solidFill>
                  <a:srgbClr val="000000"/>
                </a:solidFill>
                <a:effectLst/>
                <a:latin typeface="Arial" panose="020B0604020202020204" pitchFamily="34" charset="0"/>
                <a:cs typeface="Arial" panose="020B0604020202020204" pitchFamily="34" charset="0"/>
              </a:rPr>
              <a:t>Sensenruth</a:t>
            </a:r>
            <a:r>
              <a:rPr lang="fr-FR" sz="1200" dirty="0">
                <a:solidFill>
                  <a:srgbClr val="000000"/>
                </a:solidFill>
                <a:effectLst/>
                <a:latin typeface="Arial" panose="020B0604020202020204" pitchFamily="34" charset="0"/>
                <a:cs typeface="Arial" panose="020B0604020202020204" pitchFamily="34" charset="0"/>
              </a:rPr>
              <a:t>, Bouillon, Neufchâteau, Luxembourg, Wallonie, 6832, Belgique (49.81411 5.07774)</a:t>
            </a:r>
          </a:p>
          <a:p>
            <a:r>
              <a:rPr lang="fr-FR" sz="1200" dirty="0">
                <a:solidFill>
                  <a:srgbClr val="000000"/>
                </a:solidFill>
                <a:effectLst/>
                <a:latin typeface="Arial" panose="020B0604020202020204" pitchFamily="34" charset="0"/>
                <a:cs typeface="Arial" panose="020B0604020202020204" pitchFamily="34" charset="0"/>
              </a:rPr>
              <a:t>Coordonnées : 49.79144 5.03812 49.82566 5.07959</a:t>
            </a:r>
          </a:p>
          <a:p>
            <a:r>
              <a:rPr lang="fr-FR" sz="1200" dirty="0">
                <a:solidFill>
                  <a:srgbClr val="000000"/>
                </a:solidFill>
                <a:effectLst/>
                <a:latin typeface="Arial" panose="020B0604020202020204" pitchFamily="34" charset="0"/>
                <a:cs typeface="Arial" panose="020B0604020202020204" pitchFamily="34" charset="0"/>
              </a:rPr>
              <a:t>Topographie : </a:t>
            </a:r>
            <a:r>
              <a:rPr lang="fr-FR" sz="1200" dirty="0">
                <a:solidFill>
                  <a:srgbClr val="005EA6"/>
                </a:solidFill>
                <a:effectLst/>
                <a:latin typeface="Arial" panose="020B0604020202020204" pitchFamily="34" charset="0"/>
                <a:cs typeface="Arial" panose="020B0604020202020204" pitchFamily="34" charset="0"/>
                <a:hlinkClick r:id="rId4"/>
              </a:rPr>
              <a:t>Carte topographique Promenade de Bouillon, Tombeau du Géant</a:t>
            </a:r>
            <a:endParaRPr lang="fr-FR" sz="1200" dirty="0">
              <a:solidFill>
                <a:srgbClr val="000000"/>
              </a:solidFill>
              <a:effectLst/>
              <a:latin typeface="Arial" panose="020B0604020202020204" pitchFamily="34" charset="0"/>
              <a:cs typeface="Arial" panose="020B0604020202020204" pitchFamily="34" charset="0"/>
            </a:endParaRPr>
          </a:p>
          <a:p>
            <a:br>
              <a:rPr lang="fr-FR" sz="1200" dirty="0">
                <a:solidFill>
                  <a:srgbClr val="000000"/>
                </a:solidFill>
                <a:effectLst/>
                <a:latin typeface="Arial" panose="020B0604020202020204" pitchFamily="34" charset="0"/>
                <a:cs typeface="Arial" panose="020B0604020202020204" pitchFamily="34" charset="0"/>
              </a:rPr>
            </a:br>
            <a:endParaRPr lang="fr-FR" sz="1200" dirty="0">
              <a:latin typeface="Arial" panose="020B0604020202020204" pitchFamily="34" charset="0"/>
              <a:cs typeface="Arial" panose="020B0604020202020204" pitchFamily="34" charset="0"/>
            </a:endParaRPr>
          </a:p>
        </p:txBody>
      </p:sp>
      <p:pic>
        <p:nvPicPr>
          <p:cNvPr id="5" name="Picture 2" descr="drapeau 3d belgique 1228873 - Telecharger Vectoriel Gratuit, Clipart  Graphique, Vecteur Dessins et Pictogramme Gratuit">
            <a:extLst>
              <a:ext uri="{FF2B5EF4-FFF2-40B4-BE49-F238E27FC236}">
                <a16:creationId xmlns:a16="http://schemas.microsoft.com/office/drawing/2014/main" id="{A9B17AC0-5543-60DF-3C73-650F1168C8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17706" y="64072"/>
            <a:ext cx="634392" cy="38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13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herbe, montagne, extérieur, nature&#10;&#10;Description générée automatiquement">
            <a:extLst>
              <a:ext uri="{FF2B5EF4-FFF2-40B4-BE49-F238E27FC236}">
                <a16:creationId xmlns:a16="http://schemas.microsoft.com/office/drawing/2014/main" id="{D9718146-F811-3E16-5981-1BA782E54B3F}"/>
              </a:ext>
            </a:extLst>
          </p:cNvPr>
          <p:cNvPicPr>
            <a:picLocks noChangeAspect="1"/>
          </p:cNvPicPr>
          <p:nvPr/>
        </p:nvPicPr>
        <p:blipFill rotWithShape="1">
          <a:blip r:embed="rId3">
            <a:extLst>
              <a:ext uri="{28A0092B-C50C-407E-A947-70E740481C1C}">
                <a14:useLocalDpi xmlns:a14="http://schemas.microsoft.com/office/drawing/2010/main" val="0"/>
              </a:ext>
            </a:extLst>
          </a:blip>
          <a:srcRect b="8547"/>
          <a:stretch/>
        </p:blipFill>
        <p:spPr>
          <a:xfrm>
            <a:off x="3060599" y="472576"/>
            <a:ext cx="8702895" cy="5285287"/>
          </a:xfrm>
          <a:prstGeom prst="rect">
            <a:avLst/>
          </a:prstGeom>
        </p:spPr>
      </p:pic>
      <p:sp>
        <p:nvSpPr>
          <p:cNvPr id="3" name="ZoneTexte 2">
            <a:extLst>
              <a:ext uri="{FF2B5EF4-FFF2-40B4-BE49-F238E27FC236}">
                <a16:creationId xmlns:a16="http://schemas.microsoft.com/office/drawing/2014/main" id="{32FCD7AD-A950-F726-DA4C-60D8E5D07CD2}"/>
              </a:ext>
            </a:extLst>
          </p:cNvPr>
          <p:cNvSpPr txBox="1"/>
          <p:nvPr/>
        </p:nvSpPr>
        <p:spPr>
          <a:xfrm>
            <a:off x="2970862" y="5926830"/>
            <a:ext cx="7906870" cy="646331"/>
          </a:xfrm>
          <a:prstGeom prst="rect">
            <a:avLst/>
          </a:prstGeom>
          <a:noFill/>
        </p:spPr>
        <p:txBody>
          <a:bodyPr wrap="square" rtlCol="0">
            <a:spAutoFit/>
          </a:bodyPr>
          <a:lstStyle/>
          <a:p>
            <a:pPr fontAlgn="base"/>
            <a:r>
              <a:rPr lang="fr-FR" b="1" cap="all" dirty="0">
                <a:solidFill>
                  <a:schemeClr val="accent1">
                    <a:lumMod val="50000"/>
                  </a:schemeClr>
                </a:solidFill>
                <a:latin typeface="Open Sans Condensed"/>
              </a:rPr>
              <a:t>Tombeau du géant dans un bras de La </a:t>
            </a:r>
            <a:r>
              <a:rPr lang="fr-FR" b="1" cap="all" dirty="0" err="1">
                <a:solidFill>
                  <a:schemeClr val="accent1">
                    <a:lumMod val="50000"/>
                  </a:schemeClr>
                </a:solidFill>
                <a:latin typeface="Open Sans Condensed"/>
              </a:rPr>
              <a:t>semois</a:t>
            </a:r>
            <a:endParaRPr lang="fr-FR" b="1" cap="all" dirty="0">
              <a:solidFill>
                <a:schemeClr val="accent1">
                  <a:lumMod val="50000"/>
                </a:schemeClr>
              </a:solidFill>
              <a:latin typeface="Open Sans Condensed"/>
            </a:endParaRPr>
          </a:p>
          <a:p>
            <a:pPr fontAlgn="base"/>
            <a:r>
              <a:rPr lang="fr-FR" b="1" i="1" dirty="0">
                <a:solidFill>
                  <a:srgbClr val="222222"/>
                </a:solidFill>
                <a:effectLst/>
                <a:latin typeface="Helvetica Neue"/>
              </a:rPr>
              <a:t>Selon la légende d'Ambiorix </a:t>
            </a:r>
            <a:endParaRPr lang="fr-FR" b="1" i="1" cap="all" dirty="0">
              <a:solidFill>
                <a:schemeClr val="accent1">
                  <a:lumMod val="50000"/>
                </a:schemeClr>
              </a:solidFill>
              <a:latin typeface="Open Sans Condensed"/>
            </a:endParaRPr>
          </a:p>
        </p:txBody>
      </p:sp>
      <p:pic>
        <p:nvPicPr>
          <p:cNvPr id="4" name="Picture 2" descr="drapeau 3d belgique 1228873 - Telecharger Vectoriel Gratuit, Clipart  Graphique, Vecteur Dessins et Pictogramme Gratuit">
            <a:extLst>
              <a:ext uri="{FF2B5EF4-FFF2-40B4-BE49-F238E27FC236}">
                <a16:creationId xmlns:a16="http://schemas.microsoft.com/office/drawing/2014/main" id="{C0169301-444B-74BE-5D44-FD6FD5AA44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6298" y="64072"/>
            <a:ext cx="634392" cy="38068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48631077-CFFF-91FF-5C67-6F4F3D66DFE5}"/>
              </a:ext>
            </a:extLst>
          </p:cNvPr>
          <p:cNvSpPr txBox="1"/>
          <p:nvPr/>
        </p:nvSpPr>
        <p:spPr>
          <a:xfrm>
            <a:off x="171450" y="365959"/>
            <a:ext cx="2756548" cy="6278642"/>
          </a:xfrm>
          <a:prstGeom prst="rect">
            <a:avLst/>
          </a:prstGeom>
          <a:noFill/>
        </p:spPr>
        <p:txBody>
          <a:bodyPr wrap="square" rtlCol="0">
            <a:spAutoFit/>
          </a:bodyPr>
          <a:lstStyle/>
          <a:p>
            <a:pPr algn="l" rtl="0"/>
            <a:r>
              <a:rPr lang="fr-FR" sz="1600" b="1" dirty="0">
                <a:solidFill>
                  <a:srgbClr val="222222"/>
                </a:solidFill>
                <a:latin typeface="Helvetica Neue"/>
              </a:rPr>
              <a:t>L</a:t>
            </a:r>
            <a:r>
              <a:rPr lang="fr-FR" sz="1600" b="1" i="0" dirty="0">
                <a:solidFill>
                  <a:srgbClr val="222222"/>
                </a:solidFill>
                <a:effectLst/>
                <a:latin typeface="Helvetica Neue"/>
              </a:rPr>
              <a:t>égende du Tombeau du Géant </a:t>
            </a:r>
            <a:r>
              <a:rPr lang="fr-FR" sz="1600" b="0" i="0" dirty="0">
                <a:solidFill>
                  <a:srgbClr val="222222"/>
                </a:solidFill>
                <a:effectLst/>
                <a:latin typeface="Helvetica Neue"/>
              </a:rPr>
              <a:t>: </a:t>
            </a:r>
          </a:p>
          <a:p>
            <a:pPr algn="l" rtl="0"/>
            <a:r>
              <a:rPr lang="fr-FR" sz="1600" b="0" i="1" dirty="0">
                <a:solidFill>
                  <a:srgbClr val="222222"/>
                </a:solidFill>
                <a:effectLst/>
                <a:latin typeface="Helvetica Neue"/>
              </a:rPr>
              <a:t>Pendant les guerres entre Jules César et les peuples celtes des Eburons dont le chef était Ambiorix (César disait de tous les peuples de la Gaule, les Belges étaient les plus courageux), les armées romaines se trouvèrent face à un très grand soldat qu'ils ont appelé un géant .</a:t>
            </a:r>
            <a:br>
              <a:rPr lang="fr-FR" sz="1600" b="0" i="1" dirty="0">
                <a:solidFill>
                  <a:srgbClr val="222222"/>
                </a:solidFill>
                <a:effectLst/>
                <a:latin typeface="Helvetica Neue"/>
              </a:rPr>
            </a:br>
            <a:endParaRPr lang="fr-FR" sz="1600" b="0" i="0" dirty="0">
              <a:solidFill>
                <a:srgbClr val="222222"/>
              </a:solidFill>
              <a:effectLst/>
              <a:latin typeface="Helvetica Neue"/>
            </a:endParaRPr>
          </a:p>
          <a:p>
            <a:pPr algn="l" rtl="0"/>
            <a:r>
              <a:rPr lang="fr-FR" sz="1600" b="0" i="1" dirty="0">
                <a:solidFill>
                  <a:srgbClr val="222222"/>
                </a:solidFill>
                <a:effectLst/>
                <a:latin typeface="Helvetica Neue"/>
              </a:rPr>
              <a:t>Celui-ci réussit à tuer de nombreux romains tellement grande était sa force et sa détermination, mais voyant qu'il risquait de succomber sous le nombre et d'être fait prisonnier , il préféra se jeter dans le vide à </a:t>
            </a:r>
            <a:r>
              <a:rPr lang="fr-FR" sz="1600" b="0" i="1" dirty="0" err="1">
                <a:solidFill>
                  <a:srgbClr val="222222"/>
                </a:solidFill>
                <a:effectLst/>
                <a:latin typeface="Helvetica Neue"/>
              </a:rPr>
              <a:t>Botassart</a:t>
            </a:r>
            <a:r>
              <a:rPr lang="fr-FR" sz="1600" b="0" i="1" dirty="0">
                <a:solidFill>
                  <a:srgbClr val="222222"/>
                </a:solidFill>
                <a:effectLst/>
                <a:latin typeface="Helvetica Neue"/>
              </a:rPr>
              <a:t> et plonger dans la  Semois </a:t>
            </a:r>
            <a:endParaRPr lang="fr-FR" sz="1600" b="0" i="0" dirty="0">
              <a:solidFill>
                <a:srgbClr val="222222"/>
              </a:solidFill>
              <a:effectLst/>
              <a:latin typeface="Helvetica Neue"/>
            </a:endParaRPr>
          </a:p>
          <a:p>
            <a:endParaRPr lang="fr-FR" dirty="0"/>
          </a:p>
        </p:txBody>
      </p:sp>
    </p:spTree>
    <p:extLst>
      <p:ext uri="{BB962C8B-B14F-4D97-AF65-F5344CB8AC3E}">
        <p14:creationId xmlns:p14="http://schemas.microsoft.com/office/powerpoint/2010/main" val="2374494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CB7057C-5C92-4F70-919D-97E71815A61A}"/>
              </a:ext>
            </a:extLst>
          </p:cNvPr>
          <p:cNvPicPr>
            <a:picLocks noChangeAspect="1"/>
          </p:cNvPicPr>
          <p:nvPr/>
        </p:nvPicPr>
        <p:blipFill rotWithShape="1">
          <a:blip r:embed="rId3"/>
          <a:srcRect t="46006"/>
          <a:stretch/>
        </p:blipFill>
        <p:spPr>
          <a:xfrm>
            <a:off x="107092" y="1445741"/>
            <a:ext cx="5853138" cy="3702908"/>
          </a:xfrm>
          <a:prstGeom prst="rect">
            <a:avLst/>
          </a:prstGeom>
        </p:spPr>
      </p:pic>
      <p:pic>
        <p:nvPicPr>
          <p:cNvPr id="5" name="Image 4">
            <a:extLst>
              <a:ext uri="{FF2B5EF4-FFF2-40B4-BE49-F238E27FC236}">
                <a16:creationId xmlns:a16="http://schemas.microsoft.com/office/drawing/2014/main" id="{C94F4C34-2AFF-E705-C3BE-2A14B8CFD0DA}"/>
              </a:ext>
            </a:extLst>
          </p:cNvPr>
          <p:cNvPicPr>
            <a:picLocks noChangeAspect="1"/>
          </p:cNvPicPr>
          <p:nvPr/>
        </p:nvPicPr>
        <p:blipFill>
          <a:blip r:embed="rId4"/>
          <a:stretch>
            <a:fillRect/>
          </a:stretch>
        </p:blipFill>
        <p:spPr>
          <a:xfrm>
            <a:off x="6096003" y="3834276"/>
            <a:ext cx="5659491" cy="1433822"/>
          </a:xfrm>
          <a:prstGeom prst="rect">
            <a:avLst/>
          </a:prstGeom>
        </p:spPr>
      </p:pic>
      <p:pic>
        <p:nvPicPr>
          <p:cNvPr id="7" name="Image 6">
            <a:extLst>
              <a:ext uri="{FF2B5EF4-FFF2-40B4-BE49-F238E27FC236}">
                <a16:creationId xmlns:a16="http://schemas.microsoft.com/office/drawing/2014/main" id="{32B500B0-94DE-ACEC-F9CE-0564BD0D7104}"/>
              </a:ext>
            </a:extLst>
          </p:cNvPr>
          <p:cNvPicPr>
            <a:picLocks noChangeAspect="1"/>
          </p:cNvPicPr>
          <p:nvPr/>
        </p:nvPicPr>
        <p:blipFill>
          <a:blip r:embed="rId5"/>
          <a:stretch>
            <a:fillRect/>
          </a:stretch>
        </p:blipFill>
        <p:spPr>
          <a:xfrm>
            <a:off x="6096002" y="2605367"/>
            <a:ext cx="5659491" cy="1179850"/>
          </a:xfrm>
          <a:prstGeom prst="rect">
            <a:avLst/>
          </a:prstGeom>
        </p:spPr>
      </p:pic>
      <p:pic>
        <p:nvPicPr>
          <p:cNvPr id="9" name="Image 8">
            <a:extLst>
              <a:ext uri="{FF2B5EF4-FFF2-40B4-BE49-F238E27FC236}">
                <a16:creationId xmlns:a16="http://schemas.microsoft.com/office/drawing/2014/main" id="{CA967EF4-E955-B91D-B81E-EB2CB83199B8}"/>
              </a:ext>
            </a:extLst>
          </p:cNvPr>
          <p:cNvPicPr>
            <a:picLocks noChangeAspect="1"/>
          </p:cNvPicPr>
          <p:nvPr/>
        </p:nvPicPr>
        <p:blipFill>
          <a:blip r:embed="rId6"/>
          <a:stretch>
            <a:fillRect/>
          </a:stretch>
        </p:blipFill>
        <p:spPr>
          <a:xfrm>
            <a:off x="6096000" y="1210963"/>
            <a:ext cx="5659489" cy="1354034"/>
          </a:xfrm>
          <a:prstGeom prst="rect">
            <a:avLst/>
          </a:prstGeom>
        </p:spPr>
      </p:pic>
      <p:cxnSp>
        <p:nvCxnSpPr>
          <p:cNvPr id="11" name="Connecteur droit avec flèche 10">
            <a:extLst>
              <a:ext uri="{FF2B5EF4-FFF2-40B4-BE49-F238E27FC236}">
                <a16:creationId xmlns:a16="http://schemas.microsoft.com/office/drawing/2014/main" id="{5DFED9CD-5F03-82CC-C7DE-3BC63EF3FB1E}"/>
              </a:ext>
            </a:extLst>
          </p:cNvPr>
          <p:cNvCxnSpPr/>
          <p:nvPr/>
        </p:nvCxnSpPr>
        <p:spPr>
          <a:xfrm flipH="1">
            <a:off x="757881" y="4110681"/>
            <a:ext cx="5428735" cy="634314"/>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A445FADD-CB19-2225-A0EA-3D25E61B2D18}"/>
              </a:ext>
            </a:extLst>
          </p:cNvPr>
          <p:cNvCxnSpPr>
            <a:cxnSpLocks/>
          </p:cNvCxnSpPr>
          <p:nvPr/>
        </p:nvCxnSpPr>
        <p:spPr>
          <a:xfrm flipH="1">
            <a:off x="2183027" y="2837391"/>
            <a:ext cx="4048745" cy="158933"/>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25C8C400-1556-6673-6905-DF5C2ECBA2A3}"/>
              </a:ext>
            </a:extLst>
          </p:cNvPr>
          <p:cNvCxnSpPr>
            <a:cxnSpLocks/>
          </p:cNvCxnSpPr>
          <p:nvPr/>
        </p:nvCxnSpPr>
        <p:spPr>
          <a:xfrm flipH="1">
            <a:off x="1783491" y="1445741"/>
            <a:ext cx="4448281" cy="524987"/>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79ECCE87-7463-07D9-5A51-FD4D511775B2}"/>
              </a:ext>
            </a:extLst>
          </p:cNvPr>
          <p:cNvSpPr txBox="1"/>
          <p:nvPr/>
        </p:nvSpPr>
        <p:spPr>
          <a:xfrm>
            <a:off x="4432033" y="96606"/>
            <a:ext cx="3327933" cy="400110"/>
          </a:xfrm>
          <a:prstGeom prst="rect">
            <a:avLst/>
          </a:prstGeom>
          <a:noFill/>
        </p:spPr>
        <p:txBody>
          <a:bodyPr wrap="square" rtlCol="0">
            <a:spAutoFit/>
          </a:bodyPr>
          <a:lstStyle/>
          <a:p>
            <a:r>
              <a:rPr lang="fr-FR" sz="2000" b="1" dirty="0"/>
              <a:t>La randonnée des 3 châteaux</a:t>
            </a:r>
          </a:p>
        </p:txBody>
      </p:sp>
    </p:spTree>
    <p:extLst>
      <p:ext uri="{BB962C8B-B14F-4D97-AF65-F5344CB8AC3E}">
        <p14:creationId xmlns:p14="http://schemas.microsoft.com/office/powerpoint/2010/main" val="3045201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FA21D74-D9FE-F97B-898D-78EDB88956DF}"/>
              </a:ext>
            </a:extLst>
          </p:cNvPr>
          <p:cNvPicPr>
            <a:picLocks noChangeAspect="1"/>
          </p:cNvPicPr>
          <p:nvPr/>
        </p:nvPicPr>
        <p:blipFill>
          <a:blip r:embed="rId3"/>
          <a:stretch>
            <a:fillRect/>
          </a:stretch>
        </p:blipFill>
        <p:spPr>
          <a:xfrm>
            <a:off x="4698295" y="354080"/>
            <a:ext cx="5116474" cy="3247886"/>
          </a:xfrm>
          <a:prstGeom prst="rect">
            <a:avLst/>
          </a:prstGeom>
        </p:spPr>
      </p:pic>
      <p:pic>
        <p:nvPicPr>
          <p:cNvPr id="7" name="Image 6">
            <a:extLst>
              <a:ext uri="{FF2B5EF4-FFF2-40B4-BE49-F238E27FC236}">
                <a16:creationId xmlns:a16="http://schemas.microsoft.com/office/drawing/2014/main" id="{834FF492-185A-0973-202F-2793E6824E54}"/>
              </a:ext>
            </a:extLst>
          </p:cNvPr>
          <p:cNvPicPr>
            <a:picLocks noChangeAspect="1"/>
          </p:cNvPicPr>
          <p:nvPr/>
        </p:nvPicPr>
        <p:blipFill>
          <a:blip r:embed="rId4"/>
          <a:stretch>
            <a:fillRect/>
          </a:stretch>
        </p:blipFill>
        <p:spPr>
          <a:xfrm>
            <a:off x="262681" y="291450"/>
            <a:ext cx="4280744" cy="6381627"/>
          </a:xfrm>
          <a:prstGeom prst="rect">
            <a:avLst/>
          </a:prstGeom>
        </p:spPr>
      </p:pic>
      <p:grpSp>
        <p:nvGrpSpPr>
          <p:cNvPr id="3" name="Groupe 2">
            <a:extLst>
              <a:ext uri="{FF2B5EF4-FFF2-40B4-BE49-F238E27FC236}">
                <a16:creationId xmlns:a16="http://schemas.microsoft.com/office/drawing/2014/main" id="{FA9E0463-35B0-0AA2-93C4-D012F44D1500}"/>
              </a:ext>
            </a:extLst>
          </p:cNvPr>
          <p:cNvGrpSpPr/>
          <p:nvPr/>
        </p:nvGrpSpPr>
        <p:grpSpPr>
          <a:xfrm>
            <a:off x="4698295" y="3886200"/>
            <a:ext cx="5116474" cy="2617720"/>
            <a:chOff x="4366925" y="4737102"/>
            <a:chExt cx="2749181" cy="1807388"/>
          </a:xfrm>
        </p:grpSpPr>
        <p:pic>
          <p:nvPicPr>
            <p:cNvPr id="9" name="Image 8">
              <a:extLst>
                <a:ext uri="{FF2B5EF4-FFF2-40B4-BE49-F238E27FC236}">
                  <a16:creationId xmlns:a16="http://schemas.microsoft.com/office/drawing/2014/main" id="{599763F5-4070-B194-5C7E-AFC6A54C5CA8}"/>
                </a:ext>
              </a:extLst>
            </p:cNvPr>
            <p:cNvPicPr>
              <a:picLocks noChangeAspect="1"/>
            </p:cNvPicPr>
            <p:nvPr/>
          </p:nvPicPr>
          <p:blipFill>
            <a:blip r:embed="rId5"/>
            <a:stretch>
              <a:fillRect/>
            </a:stretch>
          </p:blipFill>
          <p:spPr>
            <a:xfrm>
              <a:off x="4366925" y="4751390"/>
              <a:ext cx="1341661" cy="1784807"/>
            </a:xfrm>
            <a:prstGeom prst="rect">
              <a:avLst/>
            </a:prstGeom>
          </p:spPr>
        </p:pic>
        <p:pic>
          <p:nvPicPr>
            <p:cNvPr id="11" name="Image 10">
              <a:extLst>
                <a:ext uri="{FF2B5EF4-FFF2-40B4-BE49-F238E27FC236}">
                  <a16:creationId xmlns:a16="http://schemas.microsoft.com/office/drawing/2014/main" id="{F4A6C1A7-A356-CAC9-BE76-100A59003F9D}"/>
                </a:ext>
              </a:extLst>
            </p:cNvPr>
            <p:cNvPicPr>
              <a:picLocks noChangeAspect="1"/>
            </p:cNvPicPr>
            <p:nvPr/>
          </p:nvPicPr>
          <p:blipFill>
            <a:blip r:embed="rId6"/>
            <a:stretch>
              <a:fillRect/>
            </a:stretch>
          </p:blipFill>
          <p:spPr>
            <a:xfrm>
              <a:off x="5774445" y="4737102"/>
              <a:ext cx="1341661" cy="1807388"/>
            </a:xfrm>
            <a:prstGeom prst="rect">
              <a:avLst/>
            </a:prstGeom>
          </p:spPr>
        </p:pic>
      </p:grpSp>
      <p:pic>
        <p:nvPicPr>
          <p:cNvPr id="2" name="Picture 2" descr="Drapeau De La France. Illustration 3d Du Drapeau Français Agitant. | Photo  Premium | Drapeau francais, Drapeau, Drapeau pays">
            <a:extLst>
              <a:ext uri="{FF2B5EF4-FFF2-40B4-BE49-F238E27FC236}">
                <a16:creationId xmlns:a16="http://schemas.microsoft.com/office/drawing/2014/main" id="{3D55AC38-6A66-F6E2-D53E-A22B8FEB5F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20618" y="354080"/>
            <a:ext cx="1608701" cy="1071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318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647758A-1DEE-0E9C-650B-1469F02A1B5E}"/>
              </a:ext>
            </a:extLst>
          </p:cNvPr>
          <p:cNvPicPr>
            <a:picLocks noChangeAspect="1"/>
          </p:cNvPicPr>
          <p:nvPr/>
        </p:nvPicPr>
        <p:blipFill>
          <a:blip r:embed="rId3"/>
          <a:stretch>
            <a:fillRect/>
          </a:stretch>
        </p:blipFill>
        <p:spPr>
          <a:xfrm>
            <a:off x="148381" y="216568"/>
            <a:ext cx="5393179" cy="4556480"/>
          </a:xfrm>
          <a:prstGeom prst="rect">
            <a:avLst/>
          </a:prstGeom>
        </p:spPr>
      </p:pic>
      <p:pic>
        <p:nvPicPr>
          <p:cNvPr id="5" name="Image 4">
            <a:extLst>
              <a:ext uri="{FF2B5EF4-FFF2-40B4-BE49-F238E27FC236}">
                <a16:creationId xmlns:a16="http://schemas.microsoft.com/office/drawing/2014/main" id="{B649744C-86E2-C596-30D8-2BCE7BE477AB}"/>
              </a:ext>
            </a:extLst>
          </p:cNvPr>
          <p:cNvPicPr>
            <a:picLocks noChangeAspect="1"/>
          </p:cNvPicPr>
          <p:nvPr/>
        </p:nvPicPr>
        <p:blipFill>
          <a:blip r:embed="rId4"/>
          <a:stretch>
            <a:fillRect/>
          </a:stretch>
        </p:blipFill>
        <p:spPr>
          <a:xfrm>
            <a:off x="5722034" y="2070910"/>
            <a:ext cx="6321585" cy="4618648"/>
          </a:xfrm>
          <a:prstGeom prst="rect">
            <a:avLst/>
          </a:prstGeom>
        </p:spPr>
      </p:pic>
      <p:sp>
        <p:nvSpPr>
          <p:cNvPr id="7" name="ZoneTexte 6">
            <a:extLst>
              <a:ext uri="{FF2B5EF4-FFF2-40B4-BE49-F238E27FC236}">
                <a16:creationId xmlns:a16="http://schemas.microsoft.com/office/drawing/2014/main" id="{A2D5E3D6-7770-3E12-7902-01A32AC14D2A}"/>
              </a:ext>
            </a:extLst>
          </p:cNvPr>
          <p:cNvSpPr txBox="1"/>
          <p:nvPr/>
        </p:nvSpPr>
        <p:spPr>
          <a:xfrm>
            <a:off x="6946760" y="1701578"/>
            <a:ext cx="1936066" cy="369332"/>
          </a:xfrm>
          <a:prstGeom prst="rect">
            <a:avLst/>
          </a:prstGeom>
          <a:noFill/>
        </p:spPr>
        <p:txBody>
          <a:bodyPr wrap="square">
            <a:spAutoFit/>
          </a:bodyPr>
          <a:lstStyle/>
          <a:p>
            <a:pPr algn="ctr" fontAlgn="base"/>
            <a:r>
              <a:rPr lang="fr-FR" b="1" i="0" cap="all" dirty="0">
                <a:solidFill>
                  <a:schemeClr val="accent1">
                    <a:lumMod val="50000"/>
                  </a:schemeClr>
                </a:solidFill>
                <a:effectLst/>
                <a:latin typeface="Open Sans Condensed"/>
              </a:rPr>
              <a:t>SAINT-MENGES</a:t>
            </a:r>
          </a:p>
        </p:txBody>
      </p:sp>
      <p:sp>
        <p:nvSpPr>
          <p:cNvPr id="2" name="ZoneTexte 1">
            <a:extLst>
              <a:ext uri="{FF2B5EF4-FFF2-40B4-BE49-F238E27FC236}">
                <a16:creationId xmlns:a16="http://schemas.microsoft.com/office/drawing/2014/main" id="{83A7863F-9C88-9341-0889-F7929C89DF74}"/>
              </a:ext>
            </a:extLst>
          </p:cNvPr>
          <p:cNvSpPr txBox="1"/>
          <p:nvPr/>
        </p:nvSpPr>
        <p:spPr>
          <a:xfrm>
            <a:off x="-202027" y="5734434"/>
            <a:ext cx="6093994" cy="369332"/>
          </a:xfrm>
          <a:prstGeom prst="rect">
            <a:avLst/>
          </a:prstGeom>
          <a:noFill/>
        </p:spPr>
        <p:txBody>
          <a:bodyPr wrap="square">
            <a:spAutoFit/>
          </a:bodyPr>
          <a:lstStyle/>
          <a:p>
            <a:pPr algn="ctr" fontAlgn="base"/>
            <a:r>
              <a:rPr lang="fr-FR" b="1" i="0" cap="all" dirty="0" err="1">
                <a:solidFill>
                  <a:schemeClr val="accent1">
                    <a:lumMod val="50000"/>
                  </a:schemeClr>
                </a:solidFill>
                <a:effectLst/>
                <a:latin typeface="Open Sans Condensed"/>
              </a:rPr>
              <a:t>Percee</a:t>
            </a:r>
            <a:r>
              <a:rPr lang="fr-FR" b="1" i="0" cap="all" dirty="0">
                <a:solidFill>
                  <a:schemeClr val="accent1">
                    <a:lumMod val="50000"/>
                  </a:schemeClr>
                </a:solidFill>
                <a:effectLst/>
                <a:latin typeface="Open Sans Condensed"/>
              </a:rPr>
              <a:t> </a:t>
            </a:r>
            <a:r>
              <a:rPr lang="fr-FR" b="1" i="0" cap="all" dirty="0" err="1">
                <a:solidFill>
                  <a:schemeClr val="accent1">
                    <a:lumMod val="50000"/>
                  </a:schemeClr>
                </a:solidFill>
                <a:effectLst/>
                <a:latin typeface="Open Sans Condensed"/>
              </a:rPr>
              <a:t>alleMande</a:t>
            </a:r>
            <a:r>
              <a:rPr lang="fr-FR" b="1" i="0" cap="all" dirty="0">
                <a:solidFill>
                  <a:schemeClr val="accent1">
                    <a:lumMod val="50000"/>
                  </a:schemeClr>
                </a:solidFill>
                <a:effectLst/>
                <a:latin typeface="Open Sans Condensed"/>
              </a:rPr>
              <a:t> 1940</a:t>
            </a:r>
          </a:p>
        </p:txBody>
      </p:sp>
      <p:sp>
        <p:nvSpPr>
          <p:cNvPr id="4" name="ZoneTexte 3">
            <a:extLst>
              <a:ext uri="{FF2B5EF4-FFF2-40B4-BE49-F238E27FC236}">
                <a16:creationId xmlns:a16="http://schemas.microsoft.com/office/drawing/2014/main" id="{094FEE42-4BD8-62E0-2307-DA6DF3DE30A2}"/>
              </a:ext>
            </a:extLst>
          </p:cNvPr>
          <p:cNvSpPr txBox="1"/>
          <p:nvPr/>
        </p:nvSpPr>
        <p:spPr>
          <a:xfrm>
            <a:off x="8756335" y="1687290"/>
            <a:ext cx="1517403" cy="369332"/>
          </a:xfrm>
          <a:prstGeom prst="rect">
            <a:avLst/>
          </a:prstGeom>
          <a:noFill/>
        </p:spPr>
        <p:txBody>
          <a:bodyPr wrap="none" rtlCol="0">
            <a:spAutoFit/>
          </a:bodyPr>
          <a:lstStyle/>
          <a:p>
            <a:r>
              <a:rPr lang="fr-FR" dirty="0"/>
              <a:t>(maison forte)</a:t>
            </a:r>
          </a:p>
        </p:txBody>
      </p:sp>
      <p:pic>
        <p:nvPicPr>
          <p:cNvPr id="6" name="Picture 2" descr="Drapeau De La France. Illustration 3d Du Drapeau Français Agitant. | Photo  Premium | Drapeau francais, Drapeau, Drapeau pays">
            <a:extLst>
              <a:ext uri="{FF2B5EF4-FFF2-40B4-BE49-F238E27FC236}">
                <a16:creationId xmlns:a16="http://schemas.microsoft.com/office/drawing/2014/main" id="{AB26930C-CCC3-7116-FF71-E93E0F0583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46298" y="180200"/>
            <a:ext cx="634392" cy="42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262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C3F3D0D-4E9A-5D8F-6763-7CF8FA5C7E40}"/>
              </a:ext>
            </a:extLst>
          </p:cNvPr>
          <p:cNvSpPr txBox="1"/>
          <p:nvPr/>
        </p:nvSpPr>
        <p:spPr>
          <a:xfrm>
            <a:off x="8092440" y="965553"/>
            <a:ext cx="1651635" cy="369332"/>
          </a:xfrm>
          <a:prstGeom prst="rect">
            <a:avLst/>
          </a:prstGeom>
          <a:noFill/>
        </p:spPr>
        <p:txBody>
          <a:bodyPr wrap="square">
            <a:spAutoFit/>
          </a:bodyPr>
          <a:lstStyle/>
          <a:p>
            <a:pPr algn="l"/>
            <a:r>
              <a:rPr lang="fr-FR" b="1" cap="all" dirty="0">
                <a:solidFill>
                  <a:schemeClr val="accent1">
                    <a:lumMod val="50000"/>
                  </a:schemeClr>
                </a:solidFill>
                <a:latin typeface="Open Sans Condensed"/>
              </a:rPr>
              <a:t>La </a:t>
            </a:r>
            <a:r>
              <a:rPr lang="fr-FR" b="1" cap="all" dirty="0" err="1">
                <a:solidFill>
                  <a:schemeClr val="accent1">
                    <a:lumMod val="50000"/>
                  </a:schemeClr>
                </a:solidFill>
                <a:latin typeface="Open Sans Condensed"/>
              </a:rPr>
              <a:t>Hatrelle</a:t>
            </a:r>
            <a:endParaRPr lang="fr-FR" b="1" cap="all" dirty="0">
              <a:solidFill>
                <a:schemeClr val="accent1">
                  <a:lumMod val="50000"/>
                </a:schemeClr>
              </a:solidFill>
              <a:latin typeface="Open Sans Condensed"/>
            </a:endParaRPr>
          </a:p>
        </p:txBody>
      </p:sp>
      <p:pic>
        <p:nvPicPr>
          <p:cNvPr id="5" name="Image 4">
            <a:extLst>
              <a:ext uri="{FF2B5EF4-FFF2-40B4-BE49-F238E27FC236}">
                <a16:creationId xmlns:a16="http://schemas.microsoft.com/office/drawing/2014/main" id="{053D1DC6-C109-3E09-9959-80A7E963FE8F}"/>
              </a:ext>
            </a:extLst>
          </p:cNvPr>
          <p:cNvPicPr>
            <a:picLocks noChangeAspect="1"/>
          </p:cNvPicPr>
          <p:nvPr/>
        </p:nvPicPr>
        <p:blipFill>
          <a:blip r:embed="rId3"/>
          <a:stretch>
            <a:fillRect/>
          </a:stretch>
        </p:blipFill>
        <p:spPr>
          <a:xfrm>
            <a:off x="263063" y="252663"/>
            <a:ext cx="5793635" cy="4486000"/>
          </a:xfrm>
          <a:prstGeom prst="rect">
            <a:avLst/>
          </a:prstGeom>
        </p:spPr>
      </p:pic>
      <p:pic>
        <p:nvPicPr>
          <p:cNvPr id="1026" name="Picture 2">
            <a:extLst>
              <a:ext uri="{FF2B5EF4-FFF2-40B4-BE49-F238E27FC236}">
                <a16:creationId xmlns:a16="http://schemas.microsoft.com/office/drawing/2014/main" id="{83C73465-7AAB-9920-5727-FD3561DDB0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9730" y="2060408"/>
            <a:ext cx="6059905" cy="454492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467570C-996F-58CD-7074-E357CD8F7B55}"/>
              </a:ext>
            </a:extLst>
          </p:cNvPr>
          <p:cNvSpPr txBox="1"/>
          <p:nvPr/>
        </p:nvSpPr>
        <p:spPr>
          <a:xfrm>
            <a:off x="-202027" y="5734434"/>
            <a:ext cx="6093994" cy="369332"/>
          </a:xfrm>
          <a:prstGeom prst="rect">
            <a:avLst/>
          </a:prstGeom>
          <a:noFill/>
        </p:spPr>
        <p:txBody>
          <a:bodyPr wrap="square">
            <a:spAutoFit/>
          </a:bodyPr>
          <a:lstStyle/>
          <a:p>
            <a:pPr algn="ctr" fontAlgn="base"/>
            <a:r>
              <a:rPr lang="fr-FR" b="1" i="0" cap="all" dirty="0" err="1">
                <a:solidFill>
                  <a:schemeClr val="accent1">
                    <a:lumMod val="50000"/>
                  </a:schemeClr>
                </a:solidFill>
                <a:effectLst/>
                <a:latin typeface="Open Sans Condensed"/>
              </a:rPr>
              <a:t>Percee</a:t>
            </a:r>
            <a:r>
              <a:rPr lang="fr-FR" b="1" i="0" cap="all" dirty="0">
                <a:solidFill>
                  <a:schemeClr val="accent1">
                    <a:lumMod val="50000"/>
                  </a:schemeClr>
                </a:solidFill>
                <a:effectLst/>
                <a:latin typeface="Open Sans Condensed"/>
              </a:rPr>
              <a:t> allemande 1940</a:t>
            </a:r>
          </a:p>
        </p:txBody>
      </p:sp>
      <p:pic>
        <p:nvPicPr>
          <p:cNvPr id="4" name="Picture 2" descr="Drapeau De La France. Illustration 3d Du Drapeau Français Agitant. | Photo  Premium | Drapeau francais, Drapeau, Drapeau pays">
            <a:extLst>
              <a:ext uri="{FF2B5EF4-FFF2-40B4-BE49-F238E27FC236}">
                <a16:creationId xmlns:a16="http://schemas.microsoft.com/office/drawing/2014/main" id="{F65AB447-0FCF-0D70-786D-AA45132C37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46298" y="180200"/>
            <a:ext cx="634392" cy="422591"/>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1F4D520F-980A-3340-5133-A39907751367}"/>
              </a:ext>
            </a:extLst>
          </p:cNvPr>
          <p:cNvSpPr txBox="1"/>
          <p:nvPr/>
        </p:nvSpPr>
        <p:spPr>
          <a:xfrm>
            <a:off x="9642160" y="965553"/>
            <a:ext cx="1517403" cy="369332"/>
          </a:xfrm>
          <a:prstGeom prst="rect">
            <a:avLst/>
          </a:prstGeom>
          <a:noFill/>
        </p:spPr>
        <p:txBody>
          <a:bodyPr wrap="none" rtlCol="0">
            <a:spAutoFit/>
          </a:bodyPr>
          <a:lstStyle/>
          <a:p>
            <a:r>
              <a:rPr lang="fr-FR" dirty="0"/>
              <a:t>(maison forte)</a:t>
            </a:r>
          </a:p>
        </p:txBody>
      </p:sp>
    </p:spTree>
    <p:extLst>
      <p:ext uri="{BB962C8B-B14F-4D97-AF65-F5344CB8AC3E}">
        <p14:creationId xmlns:p14="http://schemas.microsoft.com/office/powerpoint/2010/main" val="4059889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5D712CA-F9FB-57C5-C1A5-940A63EC6683}"/>
              </a:ext>
            </a:extLst>
          </p:cNvPr>
          <p:cNvPicPr>
            <a:picLocks noChangeAspect="1"/>
          </p:cNvPicPr>
          <p:nvPr/>
        </p:nvPicPr>
        <p:blipFill rotWithShape="1">
          <a:blip r:embed="rId3">
            <a:extLst>
              <a:ext uri="{28A0092B-C50C-407E-A947-70E740481C1C}">
                <a14:useLocalDpi xmlns:a14="http://schemas.microsoft.com/office/drawing/2010/main" val="0"/>
              </a:ext>
            </a:extLst>
          </a:blip>
          <a:srcRect t="42525"/>
          <a:stretch/>
        </p:blipFill>
        <p:spPr bwMode="auto">
          <a:xfrm>
            <a:off x="274656" y="1056661"/>
            <a:ext cx="4867357" cy="2731148"/>
          </a:xfrm>
          <a:prstGeom prst="rect">
            <a:avLst/>
          </a:prstGeom>
          <a:noFill/>
          <a:ln>
            <a:noFill/>
          </a:ln>
        </p:spPr>
      </p:pic>
      <p:pic>
        <p:nvPicPr>
          <p:cNvPr id="20482" name="Picture 2" descr="10 mai 1940 - Hitler envahit la Belgique - Herodote.net">
            <a:extLst>
              <a:ext uri="{FF2B5EF4-FFF2-40B4-BE49-F238E27FC236}">
                <a16:creationId xmlns:a16="http://schemas.microsoft.com/office/drawing/2014/main" id="{2EDDC724-A714-E811-E985-202499F6FF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1468" y="4024879"/>
            <a:ext cx="3417570" cy="2556342"/>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A wehrmacht bicycle Banque de photographies et d'images à haute résolution  - Alamy">
            <a:extLst>
              <a:ext uri="{FF2B5EF4-FFF2-40B4-BE49-F238E27FC236}">
                <a16:creationId xmlns:a16="http://schemas.microsoft.com/office/drawing/2014/main" id="{B6390039-1D42-4737-1055-BFF45968E44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04" r="12845" b="19672"/>
          <a:stretch/>
        </p:blipFill>
        <p:spPr bwMode="auto">
          <a:xfrm>
            <a:off x="4445983" y="4024879"/>
            <a:ext cx="3251203" cy="2556342"/>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1AE982B3-A8B0-3760-5C42-904C945F33D2}"/>
              </a:ext>
            </a:extLst>
          </p:cNvPr>
          <p:cNvSpPr txBox="1"/>
          <p:nvPr/>
        </p:nvSpPr>
        <p:spPr>
          <a:xfrm>
            <a:off x="130068" y="634925"/>
            <a:ext cx="3316377" cy="369332"/>
          </a:xfrm>
          <a:prstGeom prst="rect">
            <a:avLst/>
          </a:prstGeom>
          <a:noFill/>
        </p:spPr>
        <p:txBody>
          <a:bodyPr wrap="square">
            <a:spAutoFit/>
          </a:bodyPr>
          <a:lstStyle/>
          <a:p>
            <a:r>
              <a:rPr lang="fr-FR" b="1" cap="all" dirty="0" err="1">
                <a:solidFill>
                  <a:schemeClr val="accent1">
                    <a:lumMod val="50000"/>
                  </a:schemeClr>
                </a:solidFill>
                <a:latin typeface="Open Sans Condensed"/>
              </a:rPr>
              <a:t>sichelschnitt</a:t>
            </a:r>
            <a:r>
              <a:rPr lang="fr-FR" b="1" cap="all" dirty="0">
                <a:solidFill>
                  <a:schemeClr val="accent1">
                    <a:lumMod val="50000"/>
                  </a:schemeClr>
                </a:solidFill>
                <a:latin typeface="Open Sans Condensed"/>
              </a:rPr>
              <a:t> plan 1940</a:t>
            </a:r>
          </a:p>
        </p:txBody>
      </p:sp>
      <p:pic>
        <p:nvPicPr>
          <p:cNvPr id="20488" name="Picture 8" descr="Le pont flottant de l’armée allemande à Gaulier. ">
            <a:extLst>
              <a:ext uri="{FF2B5EF4-FFF2-40B4-BE49-F238E27FC236}">
                <a16:creationId xmlns:a16="http://schemas.microsoft.com/office/drawing/2014/main" id="{91A3B22B-B175-A39E-E966-CC89D72186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9404" y="1058269"/>
            <a:ext cx="4759634" cy="272954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descr="Une image contenant texte, extérieur, herbe, montagne">
            <a:extLst>
              <a:ext uri="{FF2B5EF4-FFF2-40B4-BE49-F238E27FC236}">
                <a16:creationId xmlns:a16="http://schemas.microsoft.com/office/drawing/2014/main" id="{1C2352E2-D2E5-2A39-76C8-ECD84C00CF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962" y="4024879"/>
            <a:ext cx="3368740" cy="2556342"/>
          </a:xfrm>
          <a:prstGeom prst="rect">
            <a:avLst/>
          </a:prstGeom>
        </p:spPr>
      </p:pic>
      <p:pic>
        <p:nvPicPr>
          <p:cNvPr id="7" name="Picture 2" descr="Drapeau De La France. Illustration 3d Du Drapeau Français Agitant. | Photo  Premium | Drapeau francais, Drapeau, Drapeau pays">
            <a:extLst>
              <a:ext uri="{FF2B5EF4-FFF2-40B4-BE49-F238E27FC236}">
                <a16:creationId xmlns:a16="http://schemas.microsoft.com/office/drawing/2014/main" id="{ECF2041B-C868-53B8-0416-060B871D69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46298" y="180200"/>
            <a:ext cx="634392" cy="42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851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B755730-4CE4-BE79-E4ED-9378A831D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95" y="1605424"/>
            <a:ext cx="5120658" cy="339566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illustrative de l’article Château d'Olly">
            <a:extLst>
              <a:ext uri="{FF2B5EF4-FFF2-40B4-BE49-F238E27FC236}">
                <a16:creationId xmlns:a16="http://schemas.microsoft.com/office/drawing/2014/main" id="{E18E4220-2061-0211-53BA-7E4D2F74E1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1686" y="360298"/>
            <a:ext cx="3410664" cy="236310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ue de l'étang alimenté par la Givonne et de la vanne qui dessert le canal vers la turbine">
            <a:extLst>
              <a:ext uri="{FF2B5EF4-FFF2-40B4-BE49-F238E27FC236}">
                <a16:creationId xmlns:a16="http://schemas.microsoft.com/office/drawing/2014/main" id="{5DC433F4-2BF5-3D55-26C7-7B91E4DF28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2261" y="2927636"/>
            <a:ext cx="4760089" cy="357006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637A2879-FA73-6216-307A-2A3BFDED9DAC}"/>
              </a:ext>
            </a:extLst>
          </p:cNvPr>
          <p:cNvSpPr txBox="1"/>
          <p:nvPr/>
        </p:nvSpPr>
        <p:spPr>
          <a:xfrm>
            <a:off x="130068" y="634925"/>
            <a:ext cx="3316377" cy="369332"/>
          </a:xfrm>
          <a:prstGeom prst="rect">
            <a:avLst/>
          </a:prstGeom>
          <a:noFill/>
        </p:spPr>
        <p:txBody>
          <a:bodyPr wrap="square">
            <a:spAutoFit/>
          </a:bodyPr>
          <a:lstStyle/>
          <a:p>
            <a:r>
              <a:rPr lang="fr-FR" b="1" cap="all" dirty="0" err="1">
                <a:solidFill>
                  <a:schemeClr val="accent1">
                    <a:lumMod val="50000"/>
                  </a:schemeClr>
                </a:solidFill>
                <a:latin typeface="Open Sans Condensed"/>
              </a:rPr>
              <a:t>Illy</a:t>
            </a:r>
            <a:r>
              <a:rPr lang="fr-FR" b="1" cap="all" dirty="0">
                <a:solidFill>
                  <a:schemeClr val="accent1">
                    <a:lumMod val="50000"/>
                  </a:schemeClr>
                </a:solidFill>
                <a:latin typeface="Open Sans Condensed"/>
              </a:rPr>
              <a:t> </a:t>
            </a:r>
            <a:r>
              <a:rPr lang="fr-FR" b="1" cap="all" dirty="0" err="1">
                <a:solidFill>
                  <a:schemeClr val="accent1">
                    <a:lumMod val="50000"/>
                  </a:schemeClr>
                </a:solidFill>
                <a:latin typeface="Open Sans Condensed"/>
              </a:rPr>
              <a:t>olly</a:t>
            </a:r>
            <a:endParaRPr lang="fr-FR" b="1" cap="all" dirty="0">
              <a:solidFill>
                <a:schemeClr val="accent1">
                  <a:lumMod val="50000"/>
                </a:schemeClr>
              </a:solidFill>
              <a:latin typeface="Open Sans Condensed"/>
            </a:endParaRPr>
          </a:p>
        </p:txBody>
      </p:sp>
      <p:pic>
        <p:nvPicPr>
          <p:cNvPr id="6" name="Picture 2" descr="Drapeau De La France. Illustration 3d Du Drapeau Français Agitant. | Photo  Premium | Drapeau francais, Drapeau, Drapeau pays">
            <a:extLst>
              <a:ext uri="{FF2B5EF4-FFF2-40B4-BE49-F238E27FC236}">
                <a16:creationId xmlns:a16="http://schemas.microsoft.com/office/drawing/2014/main" id="{2DE6814A-8C8D-29E3-FB54-49F39A7BBB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46298" y="180200"/>
            <a:ext cx="634392" cy="42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408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arbre, extérieur, mammifère, debout&#10;&#10;Description générée automatiquement">
            <a:extLst>
              <a:ext uri="{FF2B5EF4-FFF2-40B4-BE49-F238E27FC236}">
                <a16:creationId xmlns:a16="http://schemas.microsoft.com/office/drawing/2014/main" id="{EC7D4678-E41E-2A98-B5E8-7A731AE07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2357" y="170600"/>
            <a:ext cx="4399879" cy="6329237"/>
          </a:xfrm>
          <a:prstGeom prst="rect">
            <a:avLst/>
          </a:prstGeom>
        </p:spPr>
      </p:pic>
      <p:sp>
        <p:nvSpPr>
          <p:cNvPr id="2" name="ZoneTexte 1">
            <a:extLst>
              <a:ext uri="{FF2B5EF4-FFF2-40B4-BE49-F238E27FC236}">
                <a16:creationId xmlns:a16="http://schemas.microsoft.com/office/drawing/2014/main" id="{DB61CBDF-156F-DA1A-5853-F57ADEE80E7B}"/>
              </a:ext>
            </a:extLst>
          </p:cNvPr>
          <p:cNvSpPr txBox="1"/>
          <p:nvPr/>
        </p:nvSpPr>
        <p:spPr>
          <a:xfrm>
            <a:off x="1085630" y="5499247"/>
            <a:ext cx="3206671" cy="646331"/>
          </a:xfrm>
          <a:prstGeom prst="rect">
            <a:avLst/>
          </a:prstGeom>
          <a:noFill/>
        </p:spPr>
        <p:txBody>
          <a:bodyPr wrap="square" rtlCol="0">
            <a:spAutoFit/>
          </a:bodyPr>
          <a:lstStyle/>
          <a:p>
            <a:r>
              <a:rPr lang="fr-FR" dirty="0"/>
              <a:t>Cheval ardennais français belge et luxembourgeois</a:t>
            </a:r>
          </a:p>
        </p:txBody>
      </p:sp>
      <p:pic>
        <p:nvPicPr>
          <p:cNvPr id="6" name="Image 5">
            <a:extLst>
              <a:ext uri="{FF2B5EF4-FFF2-40B4-BE49-F238E27FC236}">
                <a16:creationId xmlns:a16="http://schemas.microsoft.com/office/drawing/2014/main" id="{9A6A1DE4-1982-22F9-900A-06A49C51CECD}"/>
              </a:ext>
            </a:extLst>
          </p:cNvPr>
          <p:cNvPicPr>
            <a:picLocks noChangeAspect="1"/>
          </p:cNvPicPr>
          <p:nvPr/>
        </p:nvPicPr>
        <p:blipFill>
          <a:blip r:embed="rId4"/>
          <a:stretch>
            <a:fillRect/>
          </a:stretch>
        </p:blipFill>
        <p:spPr>
          <a:xfrm>
            <a:off x="1085630" y="170600"/>
            <a:ext cx="3953427" cy="3877216"/>
          </a:xfrm>
          <a:prstGeom prst="rect">
            <a:avLst/>
          </a:prstGeom>
        </p:spPr>
      </p:pic>
      <p:sp>
        <p:nvSpPr>
          <p:cNvPr id="10" name="ZoneTexte 9">
            <a:extLst>
              <a:ext uri="{FF2B5EF4-FFF2-40B4-BE49-F238E27FC236}">
                <a16:creationId xmlns:a16="http://schemas.microsoft.com/office/drawing/2014/main" id="{B5899EE3-DFD4-80D4-295D-756E383FCD02}"/>
              </a:ext>
            </a:extLst>
          </p:cNvPr>
          <p:cNvSpPr txBox="1"/>
          <p:nvPr/>
        </p:nvSpPr>
        <p:spPr>
          <a:xfrm>
            <a:off x="1085630" y="4588865"/>
            <a:ext cx="6093228" cy="369332"/>
          </a:xfrm>
          <a:prstGeom prst="rect">
            <a:avLst/>
          </a:prstGeom>
          <a:noFill/>
        </p:spPr>
        <p:txBody>
          <a:bodyPr wrap="square">
            <a:spAutoFit/>
          </a:bodyPr>
          <a:lstStyle/>
          <a:p>
            <a:pPr fontAlgn="base"/>
            <a:r>
              <a:rPr lang="fr-FR" b="1" i="0" cap="all" dirty="0">
                <a:solidFill>
                  <a:schemeClr val="accent1">
                    <a:lumMod val="50000"/>
                  </a:schemeClr>
                </a:solidFill>
                <a:effectLst/>
                <a:latin typeface="Open Sans Condensed"/>
              </a:rPr>
              <a:t>Le cheval bayart</a:t>
            </a:r>
          </a:p>
        </p:txBody>
      </p:sp>
      <p:pic>
        <p:nvPicPr>
          <p:cNvPr id="7" name="Picture 2" descr="Drapeau De La France. Illustration 3d Du Drapeau Français Agitant. | Photo  Premium | Drapeau francais, Drapeau, Drapeau pays">
            <a:extLst>
              <a:ext uri="{FF2B5EF4-FFF2-40B4-BE49-F238E27FC236}">
                <a16:creationId xmlns:a16="http://schemas.microsoft.com/office/drawing/2014/main" id="{8E5C8C50-7779-976E-C479-B66FBE9FD5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46298" y="180200"/>
            <a:ext cx="634392" cy="42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995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erme équestre de la Chenaie - à GIVONNE - ADT des Ardennes">
            <a:extLst>
              <a:ext uri="{FF2B5EF4-FFF2-40B4-BE49-F238E27FC236}">
                <a16:creationId xmlns:a16="http://schemas.microsoft.com/office/drawing/2014/main" id="{32ECBDC9-89A1-EDFF-CEE3-2510F3ADF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7604" y="112921"/>
            <a:ext cx="3196791" cy="239759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La Chenaie Ferme équestre Givonne Ardennes">
            <a:extLst>
              <a:ext uri="{FF2B5EF4-FFF2-40B4-BE49-F238E27FC236}">
                <a16:creationId xmlns:a16="http://schemas.microsoft.com/office/drawing/2014/main" id="{7CB25CDE-E67A-0F41-906E-B008F078BC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624890"/>
            <a:ext cx="11430000" cy="404812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55FF36D8-58B0-39AD-53E3-2E91D504831C}"/>
              </a:ext>
            </a:extLst>
          </p:cNvPr>
          <p:cNvSpPr txBox="1"/>
          <p:nvPr/>
        </p:nvSpPr>
        <p:spPr>
          <a:xfrm>
            <a:off x="8727707" y="699702"/>
            <a:ext cx="2889985" cy="646331"/>
          </a:xfrm>
          <a:prstGeom prst="rect">
            <a:avLst/>
          </a:prstGeom>
          <a:noFill/>
        </p:spPr>
        <p:txBody>
          <a:bodyPr wrap="square">
            <a:spAutoFit/>
          </a:bodyPr>
          <a:lstStyle/>
          <a:p>
            <a:pPr algn="l"/>
            <a:r>
              <a:rPr lang="fr-FR" b="1" cap="all" dirty="0">
                <a:solidFill>
                  <a:schemeClr val="accent1">
                    <a:lumMod val="50000"/>
                  </a:schemeClr>
                </a:solidFill>
                <a:latin typeface="Open Sans Condensed"/>
              </a:rPr>
              <a:t>La FERME équestre de </a:t>
            </a:r>
          </a:p>
          <a:p>
            <a:pPr algn="l"/>
            <a:r>
              <a:rPr lang="fr-FR" b="1" cap="all" dirty="0">
                <a:solidFill>
                  <a:schemeClr val="accent1">
                    <a:lumMod val="50000"/>
                  </a:schemeClr>
                </a:solidFill>
                <a:latin typeface="Open Sans Condensed"/>
              </a:rPr>
              <a:t>la </a:t>
            </a:r>
            <a:r>
              <a:rPr lang="fr-FR" b="1" cap="all" dirty="0" err="1">
                <a:solidFill>
                  <a:schemeClr val="accent1">
                    <a:lumMod val="50000"/>
                  </a:schemeClr>
                </a:solidFill>
                <a:latin typeface="Open Sans Condensed"/>
              </a:rPr>
              <a:t>chenaie</a:t>
            </a:r>
            <a:endParaRPr lang="fr-FR" b="1" cap="all" dirty="0">
              <a:solidFill>
                <a:schemeClr val="accent1">
                  <a:lumMod val="50000"/>
                </a:schemeClr>
              </a:solidFill>
              <a:latin typeface="Open Sans Condensed"/>
            </a:endParaRPr>
          </a:p>
        </p:txBody>
      </p:sp>
      <p:pic>
        <p:nvPicPr>
          <p:cNvPr id="3" name="Picture 2" descr="Drapeau De La France. Illustration 3d Du Drapeau Français Agitant. | Photo  Premium | Drapeau francais, Drapeau, Drapeau pays">
            <a:extLst>
              <a:ext uri="{FF2B5EF4-FFF2-40B4-BE49-F238E27FC236}">
                <a16:creationId xmlns:a16="http://schemas.microsoft.com/office/drawing/2014/main" id="{C03835BF-D0E3-9A4A-B78C-48E133C6D8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57056" y="65003"/>
            <a:ext cx="634392" cy="42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244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Nienburg/Weser - Ross Bayard">
            <a:extLst>
              <a:ext uri="{FF2B5EF4-FFF2-40B4-BE49-F238E27FC236}">
                <a16:creationId xmlns:a16="http://schemas.microsoft.com/office/drawing/2014/main" id="{B1EECFC5-0031-5F13-456A-89A7F6B72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82" y="1212241"/>
            <a:ext cx="4089379" cy="545250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3B519926-B2A3-3572-9AAC-3BA835DDB88D}"/>
              </a:ext>
            </a:extLst>
          </p:cNvPr>
          <p:cNvSpPr txBox="1"/>
          <p:nvPr/>
        </p:nvSpPr>
        <p:spPr>
          <a:xfrm>
            <a:off x="507645" y="469173"/>
            <a:ext cx="5800944" cy="369332"/>
          </a:xfrm>
          <a:prstGeom prst="rect">
            <a:avLst/>
          </a:prstGeom>
          <a:noFill/>
        </p:spPr>
        <p:txBody>
          <a:bodyPr wrap="square">
            <a:spAutoFit/>
          </a:bodyPr>
          <a:lstStyle/>
          <a:p>
            <a:pPr algn="l"/>
            <a:r>
              <a:rPr lang="fr-FR" b="1" cap="all" dirty="0">
                <a:solidFill>
                  <a:schemeClr val="accent1">
                    <a:lumMod val="50000"/>
                  </a:schemeClr>
                </a:solidFill>
                <a:latin typeface="Open Sans Condensed"/>
              </a:rPr>
              <a:t>Les quatre fils </a:t>
            </a:r>
            <a:r>
              <a:rPr lang="fr-FR" b="1" cap="all" dirty="0" err="1">
                <a:solidFill>
                  <a:schemeClr val="accent1">
                    <a:lumMod val="50000"/>
                  </a:schemeClr>
                </a:solidFill>
                <a:latin typeface="Open Sans Condensed"/>
              </a:rPr>
              <a:t>Aymon</a:t>
            </a:r>
            <a:r>
              <a:rPr lang="fr-FR" b="1" cap="all" dirty="0">
                <a:solidFill>
                  <a:schemeClr val="accent1">
                    <a:lumMod val="50000"/>
                  </a:schemeClr>
                </a:solidFill>
                <a:latin typeface="Open Sans Condensed"/>
              </a:rPr>
              <a:t> et le cheval bayart</a:t>
            </a:r>
          </a:p>
        </p:txBody>
      </p:sp>
      <p:pic>
        <p:nvPicPr>
          <p:cNvPr id="3" name="Image 2" descr="Une image contenant extérieur&#10;&#10;Description générée automatiquement">
            <a:extLst>
              <a:ext uri="{FF2B5EF4-FFF2-40B4-BE49-F238E27FC236}">
                <a16:creationId xmlns:a16="http://schemas.microsoft.com/office/drawing/2014/main" id="{4F182BD5-ED66-2B03-052A-7CB9FA5D67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1442" y="1212241"/>
            <a:ext cx="3855111" cy="5452506"/>
          </a:xfrm>
          <a:prstGeom prst="rect">
            <a:avLst/>
          </a:prstGeom>
        </p:spPr>
      </p:pic>
      <p:pic>
        <p:nvPicPr>
          <p:cNvPr id="6" name="Picture 2" descr="Drapeau De La France. Illustration 3d Du Drapeau Français Agitant. | Photo  Premium | Drapeau francais, Drapeau, Drapeau pays">
            <a:extLst>
              <a:ext uri="{FF2B5EF4-FFF2-40B4-BE49-F238E27FC236}">
                <a16:creationId xmlns:a16="http://schemas.microsoft.com/office/drawing/2014/main" id="{53C9AE79-1939-AD0B-6404-DA92F2CDF5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46298" y="180200"/>
            <a:ext cx="634392" cy="42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58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AEAA043-17AD-3BEE-4615-A87C12A9152F}"/>
              </a:ext>
            </a:extLst>
          </p:cNvPr>
          <p:cNvPicPr>
            <a:picLocks noChangeAspect="1"/>
          </p:cNvPicPr>
          <p:nvPr/>
        </p:nvPicPr>
        <p:blipFill>
          <a:blip r:embed="rId3"/>
          <a:stretch>
            <a:fillRect/>
          </a:stretch>
        </p:blipFill>
        <p:spPr>
          <a:xfrm>
            <a:off x="258764" y="487594"/>
            <a:ext cx="5363581" cy="2259717"/>
          </a:xfrm>
          <a:prstGeom prst="rect">
            <a:avLst/>
          </a:prstGeom>
        </p:spPr>
      </p:pic>
      <p:pic>
        <p:nvPicPr>
          <p:cNvPr id="5" name="Image 4">
            <a:extLst>
              <a:ext uri="{FF2B5EF4-FFF2-40B4-BE49-F238E27FC236}">
                <a16:creationId xmlns:a16="http://schemas.microsoft.com/office/drawing/2014/main" id="{8D559F84-EF3C-B61C-F25C-B087F5D6E886}"/>
              </a:ext>
            </a:extLst>
          </p:cNvPr>
          <p:cNvPicPr>
            <a:picLocks noChangeAspect="1"/>
          </p:cNvPicPr>
          <p:nvPr/>
        </p:nvPicPr>
        <p:blipFill>
          <a:blip r:embed="rId4"/>
          <a:stretch>
            <a:fillRect/>
          </a:stretch>
        </p:blipFill>
        <p:spPr>
          <a:xfrm>
            <a:off x="6096000" y="2950454"/>
            <a:ext cx="4867954" cy="3419952"/>
          </a:xfrm>
          <a:prstGeom prst="rect">
            <a:avLst/>
          </a:prstGeom>
        </p:spPr>
      </p:pic>
      <p:pic>
        <p:nvPicPr>
          <p:cNvPr id="8" name="Image 7">
            <a:extLst>
              <a:ext uri="{FF2B5EF4-FFF2-40B4-BE49-F238E27FC236}">
                <a16:creationId xmlns:a16="http://schemas.microsoft.com/office/drawing/2014/main" id="{F0BC12FC-5EB4-E542-0369-DB9E44110A5E}"/>
              </a:ext>
            </a:extLst>
          </p:cNvPr>
          <p:cNvPicPr>
            <a:picLocks noChangeAspect="1"/>
          </p:cNvPicPr>
          <p:nvPr/>
        </p:nvPicPr>
        <p:blipFill>
          <a:blip r:embed="rId5"/>
          <a:stretch>
            <a:fillRect/>
          </a:stretch>
        </p:blipFill>
        <p:spPr>
          <a:xfrm>
            <a:off x="258763" y="2945551"/>
            <a:ext cx="5363581" cy="3424855"/>
          </a:xfrm>
          <a:prstGeom prst="rect">
            <a:avLst/>
          </a:prstGeom>
        </p:spPr>
      </p:pic>
      <p:pic>
        <p:nvPicPr>
          <p:cNvPr id="2" name="Picture 2" descr="Drapeau De La France. Illustration 3d Du Drapeau Français Agitant. | Photo  Premium | Drapeau francais, Drapeau, Drapeau pays">
            <a:extLst>
              <a:ext uri="{FF2B5EF4-FFF2-40B4-BE49-F238E27FC236}">
                <a16:creationId xmlns:a16="http://schemas.microsoft.com/office/drawing/2014/main" id="{6784ACF8-F3FC-80E6-17D7-533108D786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57056" y="65003"/>
            <a:ext cx="634392" cy="42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510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3CA9045-A8FA-6194-43E2-C78C933B023B}"/>
              </a:ext>
            </a:extLst>
          </p:cNvPr>
          <p:cNvPicPr>
            <a:picLocks noChangeAspect="1"/>
          </p:cNvPicPr>
          <p:nvPr/>
        </p:nvPicPr>
        <p:blipFill rotWithShape="1">
          <a:blip r:embed="rId3"/>
          <a:srcRect l="24069" t="14492" r="1"/>
          <a:stretch/>
        </p:blipFill>
        <p:spPr>
          <a:xfrm>
            <a:off x="242596" y="335902"/>
            <a:ext cx="7696401" cy="3673742"/>
          </a:xfrm>
          <a:prstGeom prst="rect">
            <a:avLst/>
          </a:prstGeom>
        </p:spPr>
      </p:pic>
      <p:pic>
        <p:nvPicPr>
          <p:cNvPr id="8" name="Image 7">
            <a:extLst>
              <a:ext uri="{FF2B5EF4-FFF2-40B4-BE49-F238E27FC236}">
                <a16:creationId xmlns:a16="http://schemas.microsoft.com/office/drawing/2014/main" id="{CFB6FCEA-DFB6-5020-5697-87527DF9148B}"/>
              </a:ext>
            </a:extLst>
          </p:cNvPr>
          <p:cNvPicPr>
            <a:picLocks noChangeAspect="1"/>
          </p:cNvPicPr>
          <p:nvPr/>
        </p:nvPicPr>
        <p:blipFill>
          <a:blip r:embed="rId4"/>
          <a:stretch>
            <a:fillRect/>
          </a:stretch>
        </p:blipFill>
        <p:spPr>
          <a:xfrm>
            <a:off x="6096000" y="2873828"/>
            <a:ext cx="5858416" cy="3834882"/>
          </a:xfrm>
          <a:prstGeom prst="rect">
            <a:avLst/>
          </a:prstGeom>
        </p:spPr>
      </p:pic>
      <p:pic>
        <p:nvPicPr>
          <p:cNvPr id="2" name="Picture 2" descr="Drapeau De La France. Illustration 3d Du Drapeau Français Agitant. | Photo  Premium | Drapeau francais, Drapeau, Drapeau pays">
            <a:extLst>
              <a:ext uri="{FF2B5EF4-FFF2-40B4-BE49-F238E27FC236}">
                <a16:creationId xmlns:a16="http://schemas.microsoft.com/office/drawing/2014/main" id="{2D0C2BEA-16CC-429D-28C7-0D95BE1FB7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5540" y="124606"/>
            <a:ext cx="634392" cy="42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746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ADB647A-D349-E655-9897-17730E05173E}"/>
              </a:ext>
            </a:extLst>
          </p:cNvPr>
          <p:cNvPicPr>
            <a:picLocks noChangeAspect="1"/>
          </p:cNvPicPr>
          <p:nvPr/>
        </p:nvPicPr>
        <p:blipFill rotWithShape="1">
          <a:blip r:embed="rId3"/>
          <a:srcRect b="54754"/>
          <a:stretch/>
        </p:blipFill>
        <p:spPr>
          <a:xfrm>
            <a:off x="57665" y="1836342"/>
            <a:ext cx="5853138" cy="3102938"/>
          </a:xfrm>
          <a:prstGeom prst="rect">
            <a:avLst/>
          </a:prstGeom>
        </p:spPr>
      </p:pic>
      <p:pic>
        <p:nvPicPr>
          <p:cNvPr id="4" name="Image 3">
            <a:extLst>
              <a:ext uri="{FF2B5EF4-FFF2-40B4-BE49-F238E27FC236}">
                <a16:creationId xmlns:a16="http://schemas.microsoft.com/office/drawing/2014/main" id="{392663CC-A2FC-2C02-AD28-E869D3930FF5}"/>
              </a:ext>
            </a:extLst>
          </p:cNvPr>
          <p:cNvPicPr>
            <a:picLocks noChangeAspect="1"/>
          </p:cNvPicPr>
          <p:nvPr/>
        </p:nvPicPr>
        <p:blipFill>
          <a:blip r:embed="rId4"/>
          <a:stretch>
            <a:fillRect/>
          </a:stretch>
        </p:blipFill>
        <p:spPr>
          <a:xfrm>
            <a:off x="6096000" y="3717496"/>
            <a:ext cx="5646277" cy="2234984"/>
          </a:xfrm>
          <a:prstGeom prst="rect">
            <a:avLst/>
          </a:prstGeom>
        </p:spPr>
      </p:pic>
      <p:pic>
        <p:nvPicPr>
          <p:cNvPr id="6" name="Image 5">
            <a:extLst>
              <a:ext uri="{FF2B5EF4-FFF2-40B4-BE49-F238E27FC236}">
                <a16:creationId xmlns:a16="http://schemas.microsoft.com/office/drawing/2014/main" id="{4A339393-ECA9-1E29-52A6-C5FE7B555C22}"/>
              </a:ext>
            </a:extLst>
          </p:cNvPr>
          <p:cNvPicPr>
            <a:picLocks noChangeAspect="1"/>
          </p:cNvPicPr>
          <p:nvPr/>
        </p:nvPicPr>
        <p:blipFill>
          <a:blip r:embed="rId5"/>
          <a:stretch>
            <a:fillRect/>
          </a:stretch>
        </p:blipFill>
        <p:spPr>
          <a:xfrm>
            <a:off x="6096000" y="2353295"/>
            <a:ext cx="5646277" cy="1364201"/>
          </a:xfrm>
          <a:prstGeom prst="rect">
            <a:avLst/>
          </a:prstGeom>
        </p:spPr>
      </p:pic>
      <p:pic>
        <p:nvPicPr>
          <p:cNvPr id="8" name="Image 7">
            <a:extLst>
              <a:ext uri="{FF2B5EF4-FFF2-40B4-BE49-F238E27FC236}">
                <a16:creationId xmlns:a16="http://schemas.microsoft.com/office/drawing/2014/main" id="{D044D00D-CADB-9903-BBC7-6F91C97E8218}"/>
              </a:ext>
            </a:extLst>
          </p:cNvPr>
          <p:cNvPicPr>
            <a:picLocks noChangeAspect="1"/>
          </p:cNvPicPr>
          <p:nvPr/>
        </p:nvPicPr>
        <p:blipFill>
          <a:blip r:embed="rId6"/>
          <a:stretch>
            <a:fillRect/>
          </a:stretch>
        </p:blipFill>
        <p:spPr>
          <a:xfrm>
            <a:off x="6096000" y="871069"/>
            <a:ext cx="5646277" cy="1482226"/>
          </a:xfrm>
          <a:prstGeom prst="rect">
            <a:avLst/>
          </a:prstGeom>
        </p:spPr>
      </p:pic>
      <p:cxnSp>
        <p:nvCxnSpPr>
          <p:cNvPr id="9" name="Connecteur droit avec flèche 8">
            <a:extLst>
              <a:ext uri="{FF2B5EF4-FFF2-40B4-BE49-F238E27FC236}">
                <a16:creationId xmlns:a16="http://schemas.microsoft.com/office/drawing/2014/main" id="{E428A004-DDDD-D514-D641-A62FD5B9E74F}"/>
              </a:ext>
            </a:extLst>
          </p:cNvPr>
          <p:cNvCxnSpPr>
            <a:cxnSpLocks/>
          </p:cNvCxnSpPr>
          <p:nvPr/>
        </p:nvCxnSpPr>
        <p:spPr>
          <a:xfrm flipH="1" flipV="1">
            <a:off x="3336324" y="3245708"/>
            <a:ext cx="2883244" cy="691978"/>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44C29AA4-0E93-1779-F3BE-ABACC30AEB21}"/>
              </a:ext>
            </a:extLst>
          </p:cNvPr>
          <p:cNvCxnSpPr>
            <a:cxnSpLocks/>
          </p:cNvCxnSpPr>
          <p:nvPr/>
        </p:nvCxnSpPr>
        <p:spPr>
          <a:xfrm flipH="1" flipV="1">
            <a:off x="5387546" y="2586681"/>
            <a:ext cx="807308" cy="57665"/>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98DCD483-3B96-06CC-A259-CD229A3B1F36}"/>
              </a:ext>
            </a:extLst>
          </p:cNvPr>
          <p:cNvCxnSpPr>
            <a:cxnSpLocks/>
          </p:cNvCxnSpPr>
          <p:nvPr/>
        </p:nvCxnSpPr>
        <p:spPr>
          <a:xfrm flipH="1">
            <a:off x="5255741" y="1210962"/>
            <a:ext cx="963827" cy="1142333"/>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4" name="ZoneTexte 33">
            <a:extLst>
              <a:ext uri="{FF2B5EF4-FFF2-40B4-BE49-F238E27FC236}">
                <a16:creationId xmlns:a16="http://schemas.microsoft.com/office/drawing/2014/main" id="{90D71B05-62FC-D644-6AD0-5ECE6CE7EDE5}"/>
              </a:ext>
            </a:extLst>
          </p:cNvPr>
          <p:cNvSpPr txBox="1"/>
          <p:nvPr/>
        </p:nvSpPr>
        <p:spPr>
          <a:xfrm>
            <a:off x="4127233" y="128012"/>
            <a:ext cx="3327933" cy="400110"/>
          </a:xfrm>
          <a:prstGeom prst="rect">
            <a:avLst/>
          </a:prstGeom>
          <a:noFill/>
        </p:spPr>
        <p:txBody>
          <a:bodyPr wrap="square" rtlCol="0">
            <a:spAutoFit/>
          </a:bodyPr>
          <a:lstStyle/>
          <a:p>
            <a:r>
              <a:rPr lang="fr-FR" sz="2000" b="1" dirty="0"/>
              <a:t>La randonnée des 3 châteaux</a:t>
            </a:r>
          </a:p>
        </p:txBody>
      </p:sp>
    </p:spTree>
    <p:extLst>
      <p:ext uri="{BB962C8B-B14F-4D97-AF65-F5344CB8AC3E}">
        <p14:creationId xmlns:p14="http://schemas.microsoft.com/office/powerpoint/2010/main" val="239611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DD6126E-CE4D-EAEC-62DE-5390935DC3AE}"/>
              </a:ext>
            </a:extLst>
          </p:cNvPr>
          <p:cNvPicPr>
            <a:picLocks noChangeAspect="1"/>
          </p:cNvPicPr>
          <p:nvPr/>
        </p:nvPicPr>
        <p:blipFill>
          <a:blip r:embed="rId3"/>
          <a:stretch>
            <a:fillRect/>
          </a:stretch>
        </p:blipFill>
        <p:spPr>
          <a:xfrm>
            <a:off x="1543775" y="0"/>
            <a:ext cx="9104449" cy="6858000"/>
          </a:xfrm>
          <a:prstGeom prst="rect">
            <a:avLst/>
          </a:prstGeom>
        </p:spPr>
      </p:pic>
      <p:sp>
        <p:nvSpPr>
          <p:cNvPr id="2" name="ZoneTexte 1">
            <a:extLst>
              <a:ext uri="{FF2B5EF4-FFF2-40B4-BE49-F238E27FC236}">
                <a16:creationId xmlns:a16="http://schemas.microsoft.com/office/drawing/2014/main" id="{F3C36A27-7EDD-43E3-323F-EF9A7F2F14C0}"/>
              </a:ext>
            </a:extLst>
          </p:cNvPr>
          <p:cNvSpPr txBox="1"/>
          <p:nvPr/>
        </p:nvSpPr>
        <p:spPr>
          <a:xfrm>
            <a:off x="10598770" y="3277957"/>
            <a:ext cx="1492677" cy="646331"/>
          </a:xfrm>
          <a:prstGeom prst="rect">
            <a:avLst/>
          </a:prstGeom>
          <a:noFill/>
        </p:spPr>
        <p:txBody>
          <a:bodyPr wrap="square" rtlCol="0">
            <a:spAutoFit/>
          </a:bodyPr>
          <a:lstStyle/>
          <a:p>
            <a:r>
              <a:rPr lang="fr-FR" b="1" cap="all" dirty="0">
                <a:solidFill>
                  <a:schemeClr val="accent1">
                    <a:lumMod val="50000"/>
                  </a:schemeClr>
                </a:solidFill>
                <a:latin typeface="Open Sans Condensed"/>
              </a:rPr>
              <a:t>Brèche de </a:t>
            </a:r>
            <a:r>
              <a:rPr lang="fr-FR" b="1" cap="all" dirty="0" err="1">
                <a:solidFill>
                  <a:schemeClr val="accent1">
                    <a:lumMod val="50000"/>
                  </a:schemeClr>
                </a:solidFill>
                <a:latin typeface="Open Sans Condensed"/>
              </a:rPr>
              <a:t>roland</a:t>
            </a:r>
            <a:endParaRPr lang="fr-FR" b="1" cap="all" dirty="0">
              <a:solidFill>
                <a:schemeClr val="accent1">
                  <a:lumMod val="50000"/>
                </a:schemeClr>
              </a:solidFill>
              <a:latin typeface="Open Sans Condensed"/>
            </a:endParaRPr>
          </a:p>
        </p:txBody>
      </p:sp>
      <p:pic>
        <p:nvPicPr>
          <p:cNvPr id="4" name="Picture 2" descr="Drapeau De La France. Illustration 3d Du Drapeau Français Agitant. | Photo  Premium | Drapeau francais, Drapeau, Drapeau pays">
            <a:extLst>
              <a:ext uri="{FF2B5EF4-FFF2-40B4-BE49-F238E27FC236}">
                <a16:creationId xmlns:a16="http://schemas.microsoft.com/office/drawing/2014/main" id="{ACF12BCE-8B45-88EC-DCA9-931FF8B8C3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57055" y="80744"/>
            <a:ext cx="634392" cy="42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703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6B91615-4240-A615-E1C2-96B9DCF1ABF6}"/>
              </a:ext>
            </a:extLst>
          </p:cNvPr>
          <p:cNvPicPr>
            <a:picLocks noChangeAspect="1"/>
          </p:cNvPicPr>
          <p:nvPr/>
        </p:nvPicPr>
        <p:blipFill>
          <a:blip r:embed="rId3"/>
          <a:stretch>
            <a:fillRect/>
          </a:stretch>
        </p:blipFill>
        <p:spPr>
          <a:xfrm>
            <a:off x="1716349" y="0"/>
            <a:ext cx="8759301" cy="6858000"/>
          </a:xfrm>
          <a:prstGeom prst="rect">
            <a:avLst/>
          </a:prstGeom>
        </p:spPr>
      </p:pic>
      <p:pic>
        <p:nvPicPr>
          <p:cNvPr id="2" name="Picture 2" descr="Drapeau De La France. Illustration 3d Du Drapeau Français Agitant. | Photo  Premium | Drapeau francais, Drapeau, Drapeau pays">
            <a:extLst>
              <a:ext uri="{FF2B5EF4-FFF2-40B4-BE49-F238E27FC236}">
                <a16:creationId xmlns:a16="http://schemas.microsoft.com/office/drawing/2014/main" id="{AA9A1654-8BC5-E670-F54A-8013D93E3D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1103" y="6330937"/>
            <a:ext cx="634392" cy="4225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rapeau 3d belgique 1228873 - Telecharger Vectoriel Gratuit, Clipart  Graphique, Vecteur Dessins et Pictogramme Gratuit">
            <a:extLst>
              <a:ext uri="{FF2B5EF4-FFF2-40B4-BE49-F238E27FC236}">
                <a16:creationId xmlns:a16="http://schemas.microsoft.com/office/drawing/2014/main" id="{D1A3F72C-ACE0-5EDB-BA2E-4973086150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7648" y="3429000"/>
            <a:ext cx="634392" cy="380688"/>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6B6FBA78-A1AD-DC54-3AB8-37CF2728D83A}"/>
              </a:ext>
            </a:extLst>
          </p:cNvPr>
          <p:cNvSpPr txBox="1"/>
          <p:nvPr/>
        </p:nvSpPr>
        <p:spPr>
          <a:xfrm>
            <a:off x="5475495" y="4957044"/>
            <a:ext cx="1378259" cy="369332"/>
          </a:xfrm>
          <a:prstGeom prst="rect">
            <a:avLst/>
          </a:prstGeom>
          <a:noFill/>
        </p:spPr>
        <p:txBody>
          <a:bodyPr wrap="square" rtlCol="0">
            <a:spAutoFit/>
          </a:bodyPr>
          <a:lstStyle/>
          <a:p>
            <a:r>
              <a:rPr lang="fr-FR" b="1" cap="all" dirty="0" err="1">
                <a:solidFill>
                  <a:schemeClr val="accent1">
                    <a:lumMod val="50000"/>
                  </a:schemeClr>
                </a:solidFill>
                <a:latin typeface="Open Sans Condensed"/>
              </a:rPr>
              <a:t>Corbion</a:t>
            </a:r>
            <a:endParaRPr lang="fr-FR" b="1" cap="all" dirty="0">
              <a:solidFill>
                <a:schemeClr val="accent1">
                  <a:lumMod val="50000"/>
                </a:schemeClr>
              </a:solidFill>
              <a:latin typeface="Open Sans Condensed"/>
            </a:endParaRPr>
          </a:p>
        </p:txBody>
      </p:sp>
      <p:sp>
        <p:nvSpPr>
          <p:cNvPr id="6" name="ZoneTexte 5">
            <a:extLst>
              <a:ext uri="{FF2B5EF4-FFF2-40B4-BE49-F238E27FC236}">
                <a16:creationId xmlns:a16="http://schemas.microsoft.com/office/drawing/2014/main" id="{A419C46C-1595-4D38-F110-CE3D767C3962}"/>
              </a:ext>
            </a:extLst>
          </p:cNvPr>
          <p:cNvSpPr txBox="1"/>
          <p:nvPr/>
        </p:nvSpPr>
        <p:spPr>
          <a:xfrm>
            <a:off x="9148085" y="5541529"/>
            <a:ext cx="1398078" cy="369332"/>
          </a:xfrm>
          <a:prstGeom prst="rect">
            <a:avLst/>
          </a:prstGeom>
          <a:noFill/>
        </p:spPr>
        <p:txBody>
          <a:bodyPr wrap="square" rtlCol="0">
            <a:spAutoFit/>
          </a:bodyPr>
          <a:lstStyle/>
          <a:p>
            <a:r>
              <a:rPr lang="fr-FR" b="1" cap="all" dirty="0">
                <a:solidFill>
                  <a:schemeClr val="accent1">
                    <a:lumMod val="50000"/>
                  </a:schemeClr>
                </a:solidFill>
                <a:latin typeface="Open Sans Condensed"/>
              </a:rPr>
              <a:t>Bouillon</a:t>
            </a:r>
          </a:p>
        </p:txBody>
      </p:sp>
    </p:spTree>
    <p:extLst>
      <p:ext uri="{BB962C8B-B14F-4D97-AF65-F5344CB8AC3E}">
        <p14:creationId xmlns:p14="http://schemas.microsoft.com/office/powerpoint/2010/main" val="3550932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4A900D0A-6665-DDF3-34AC-8733DA892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2838" y="2813986"/>
            <a:ext cx="5701364" cy="391968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DBA2F5AC-40BD-EBBF-097D-E5032FC04DE1}"/>
              </a:ext>
            </a:extLst>
          </p:cNvPr>
          <p:cNvSpPr txBox="1"/>
          <p:nvPr/>
        </p:nvSpPr>
        <p:spPr>
          <a:xfrm>
            <a:off x="8525578" y="1168032"/>
            <a:ext cx="2803357" cy="369332"/>
          </a:xfrm>
          <a:prstGeom prst="rect">
            <a:avLst/>
          </a:prstGeom>
          <a:noFill/>
        </p:spPr>
        <p:txBody>
          <a:bodyPr wrap="square">
            <a:spAutoFit/>
          </a:bodyPr>
          <a:lstStyle/>
          <a:p>
            <a:pPr rtl="0"/>
            <a:r>
              <a:rPr lang="fr-FR" b="1" cap="all" dirty="0">
                <a:solidFill>
                  <a:schemeClr val="accent1">
                    <a:lumMod val="50000"/>
                  </a:schemeClr>
                </a:solidFill>
                <a:latin typeface="Open Sans Condensed"/>
              </a:rPr>
              <a:t>Le château de sedan</a:t>
            </a:r>
          </a:p>
        </p:txBody>
      </p:sp>
      <p:pic>
        <p:nvPicPr>
          <p:cNvPr id="4" name="Image 3">
            <a:extLst>
              <a:ext uri="{FF2B5EF4-FFF2-40B4-BE49-F238E27FC236}">
                <a16:creationId xmlns:a16="http://schemas.microsoft.com/office/drawing/2014/main" id="{A28014BD-1663-DCA4-7B7A-164664B16325}"/>
              </a:ext>
            </a:extLst>
          </p:cNvPr>
          <p:cNvPicPr>
            <a:picLocks noChangeAspect="1"/>
          </p:cNvPicPr>
          <p:nvPr/>
        </p:nvPicPr>
        <p:blipFill>
          <a:blip r:embed="rId4"/>
          <a:stretch>
            <a:fillRect/>
          </a:stretch>
        </p:blipFill>
        <p:spPr>
          <a:xfrm>
            <a:off x="150796" y="124326"/>
            <a:ext cx="7703419" cy="3784998"/>
          </a:xfrm>
          <a:prstGeom prst="rect">
            <a:avLst/>
          </a:prstGeom>
        </p:spPr>
      </p:pic>
      <p:pic>
        <p:nvPicPr>
          <p:cNvPr id="3" name="Picture 2" descr="Drapeau De La France. Illustration 3d Du Drapeau Français Agitant. | Photo  Premium | Drapeau francais, Drapeau, Drapeau pays">
            <a:extLst>
              <a:ext uri="{FF2B5EF4-FFF2-40B4-BE49-F238E27FC236}">
                <a16:creationId xmlns:a16="http://schemas.microsoft.com/office/drawing/2014/main" id="{2F609F50-4B67-4063-DA6B-47E10930E4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06812" y="124326"/>
            <a:ext cx="634392" cy="42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254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onument à Turenne – Sedan | E-monumen">
            <a:extLst>
              <a:ext uri="{FF2B5EF4-FFF2-40B4-BE49-F238E27FC236}">
                <a16:creationId xmlns:a16="http://schemas.microsoft.com/office/drawing/2014/main" id="{1256683C-DA78-EBF5-9076-AC51E447E9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91" y="191300"/>
            <a:ext cx="2874504" cy="383267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Office de Tourisme Charleville/Sedan en Ardenne (@CS_Tourism) / Twitter">
            <a:extLst>
              <a:ext uri="{FF2B5EF4-FFF2-40B4-BE49-F238E27FC236}">
                <a16:creationId xmlns:a16="http://schemas.microsoft.com/office/drawing/2014/main" id="{955D916E-AB5D-1317-F2F3-859E9C5715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0222" y="191300"/>
            <a:ext cx="4740272" cy="383267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La Meuse - Charleville-Mézières Sedan">
            <a:extLst>
              <a:ext uri="{FF2B5EF4-FFF2-40B4-BE49-F238E27FC236}">
                <a16:creationId xmlns:a16="http://schemas.microsoft.com/office/drawing/2014/main" id="{25630622-B9F0-CD8F-C8E9-88D4247FEF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9408" y="4143994"/>
            <a:ext cx="4484811" cy="252270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B081AD9B-01E8-8865-4527-A65639C92852}"/>
              </a:ext>
            </a:extLst>
          </p:cNvPr>
          <p:cNvSpPr txBox="1"/>
          <p:nvPr/>
        </p:nvSpPr>
        <p:spPr>
          <a:xfrm>
            <a:off x="3100222" y="5886015"/>
            <a:ext cx="1950035" cy="523220"/>
          </a:xfrm>
          <a:prstGeom prst="rect">
            <a:avLst/>
          </a:prstGeom>
          <a:noFill/>
        </p:spPr>
        <p:txBody>
          <a:bodyPr wrap="square">
            <a:spAutoFit/>
          </a:bodyPr>
          <a:lstStyle/>
          <a:p>
            <a:r>
              <a:rPr lang="fr-FR" sz="2800" b="1" cap="all" dirty="0">
                <a:solidFill>
                  <a:schemeClr val="accent1">
                    <a:lumMod val="50000"/>
                  </a:schemeClr>
                </a:solidFill>
                <a:latin typeface="Open Sans Condensed"/>
              </a:rPr>
              <a:t>Sedan</a:t>
            </a:r>
          </a:p>
        </p:txBody>
      </p:sp>
      <p:sp>
        <p:nvSpPr>
          <p:cNvPr id="3" name="ZoneTexte 2">
            <a:extLst>
              <a:ext uri="{FF2B5EF4-FFF2-40B4-BE49-F238E27FC236}">
                <a16:creationId xmlns:a16="http://schemas.microsoft.com/office/drawing/2014/main" id="{FA0FC6CD-3C0C-A624-34F6-3329DD521B9A}"/>
              </a:ext>
            </a:extLst>
          </p:cNvPr>
          <p:cNvSpPr txBox="1"/>
          <p:nvPr/>
        </p:nvSpPr>
        <p:spPr>
          <a:xfrm>
            <a:off x="66254" y="4143994"/>
            <a:ext cx="1256937" cy="369332"/>
          </a:xfrm>
          <a:prstGeom prst="rect">
            <a:avLst/>
          </a:prstGeom>
          <a:noFill/>
        </p:spPr>
        <p:txBody>
          <a:bodyPr wrap="square" rtlCol="0">
            <a:spAutoFit/>
          </a:bodyPr>
          <a:lstStyle/>
          <a:p>
            <a:r>
              <a:rPr lang="fr-FR" b="1" cap="all" dirty="0">
                <a:solidFill>
                  <a:schemeClr val="accent1">
                    <a:lumMod val="50000"/>
                  </a:schemeClr>
                </a:solidFill>
                <a:latin typeface="Open Sans Condensed"/>
              </a:rPr>
              <a:t>Turenne</a:t>
            </a:r>
          </a:p>
        </p:txBody>
      </p:sp>
      <p:sp>
        <p:nvSpPr>
          <p:cNvPr id="4" name="ZoneTexte 3">
            <a:extLst>
              <a:ext uri="{FF2B5EF4-FFF2-40B4-BE49-F238E27FC236}">
                <a16:creationId xmlns:a16="http://schemas.microsoft.com/office/drawing/2014/main" id="{046FCE3C-9992-6DFC-FEDB-E081091957A0}"/>
              </a:ext>
            </a:extLst>
          </p:cNvPr>
          <p:cNvSpPr txBox="1"/>
          <p:nvPr/>
        </p:nvSpPr>
        <p:spPr>
          <a:xfrm>
            <a:off x="10808948" y="3654641"/>
            <a:ext cx="1864930" cy="369332"/>
          </a:xfrm>
          <a:prstGeom prst="rect">
            <a:avLst/>
          </a:prstGeom>
          <a:noFill/>
        </p:spPr>
        <p:txBody>
          <a:bodyPr wrap="square" rtlCol="0">
            <a:spAutoFit/>
          </a:bodyPr>
          <a:lstStyle/>
          <a:p>
            <a:r>
              <a:rPr lang="fr-FR" b="1" cap="all" dirty="0">
                <a:solidFill>
                  <a:schemeClr val="accent1">
                    <a:lumMod val="50000"/>
                  </a:schemeClr>
                </a:solidFill>
                <a:latin typeface="Open Sans Condensed"/>
              </a:rPr>
              <a:t>La </a:t>
            </a:r>
            <a:r>
              <a:rPr lang="fr-FR" b="1" cap="all" dirty="0" err="1">
                <a:solidFill>
                  <a:schemeClr val="accent1">
                    <a:lumMod val="50000"/>
                  </a:schemeClr>
                </a:solidFill>
                <a:latin typeface="Open Sans Condensed"/>
              </a:rPr>
              <a:t>meuse</a:t>
            </a:r>
            <a:endParaRPr lang="fr-FR" b="1" cap="all" dirty="0">
              <a:solidFill>
                <a:schemeClr val="accent1">
                  <a:lumMod val="50000"/>
                </a:schemeClr>
              </a:solidFill>
              <a:latin typeface="Open Sans Condensed"/>
            </a:endParaRPr>
          </a:p>
        </p:txBody>
      </p:sp>
      <p:pic>
        <p:nvPicPr>
          <p:cNvPr id="5" name="Picture 2" descr="Drapeau De La France. Illustration 3d Du Drapeau Français Agitant. | Photo  Premium | Drapeau francais, Drapeau, Drapeau pays">
            <a:extLst>
              <a:ext uri="{FF2B5EF4-FFF2-40B4-BE49-F238E27FC236}">
                <a16:creationId xmlns:a16="http://schemas.microsoft.com/office/drawing/2014/main" id="{098F9B99-2A25-DC4E-C866-8E575EBD0F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24217" y="80744"/>
            <a:ext cx="634392" cy="42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762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arbre, extérieur, eau, rivière&#10;&#10;Description générée automatiquement">
            <a:extLst>
              <a:ext uri="{FF2B5EF4-FFF2-40B4-BE49-F238E27FC236}">
                <a16:creationId xmlns:a16="http://schemas.microsoft.com/office/drawing/2014/main" id="{6AB14D60-8A3B-D50C-4E7B-953C1467A7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7917" y="3827851"/>
            <a:ext cx="3860073" cy="2895055"/>
          </a:xfrm>
          <a:prstGeom prst="rect">
            <a:avLst/>
          </a:prstGeom>
        </p:spPr>
      </p:pic>
      <p:pic>
        <p:nvPicPr>
          <p:cNvPr id="7172" name="Picture 4" descr="Lac de Sedan - à SEDAN - ADT des Ardennes">
            <a:extLst>
              <a:ext uri="{FF2B5EF4-FFF2-40B4-BE49-F238E27FC236}">
                <a16:creationId xmlns:a16="http://schemas.microsoft.com/office/drawing/2014/main" id="{39ECB5DA-2A65-9FD2-1E1B-31DF280D1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570" y="192023"/>
            <a:ext cx="7632488" cy="50833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rapeau De La France. Illustration 3d Du Drapeau Français Agitant. | Photo  Premium | Drapeau francais, Drapeau, Drapeau pays">
            <a:extLst>
              <a:ext uri="{FF2B5EF4-FFF2-40B4-BE49-F238E27FC236}">
                <a16:creationId xmlns:a16="http://schemas.microsoft.com/office/drawing/2014/main" id="{9910C50D-3CD0-0653-C2B7-2BC6619FDD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93598" y="192023"/>
            <a:ext cx="634392" cy="42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729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235926F-6F4F-3186-2487-F6C0793735BA}"/>
              </a:ext>
            </a:extLst>
          </p:cNvPr>
          <p:cNvPicPr>
            <a:picLocks noChangeAspect="1"/>
          </p:cNvPicPr>
          <p:nvPr/>
        </p:nvPicPr>
        <p:blipFill>
          <a:blip r:embed="rId3"/>
          <a:stretch>
            <a:fillRect/>
          </a:stretch>
        </p:blipFill>
        <p:spPr>
          <a:xfrm>
            <a:off x="3768727" y="152628"/>
            <a:ext cx="4654546" cy="1217261"/>
          </a:xfrm>
          <a:prstGeom prst="rect">
            <a:avLst/>
          </a:prstGeom>
        </p:spPr>
      </p:pic>
      <p:sp>
        <p:nvSpPr>
          <p:cNvPr id="2" name="ZoneTexte 1">
            <a:extLst>
              <a:ext uri="{FF2B5EF4-FFF2-40B4-BE49-F238E27FC236}">
                <a16:creationId xmlns:a16="http://schemas.microsoft.com/office/drawing/2014/main" id="{AE41FF38-CB50-96AB-712D-C6015C652238}"/>
              </a:ext>
            </a:extLst>
          </p:cNvPr>
          <p:cNvSpPr txBox="1"/>
          <p:nvPr/>
        </p:nvSpPr>
        <p:spPr>
          <a:xfrm>
            <a:off x="143583" y="108076"/>
            <a:ext cx="1577641" cy="369332"/>
          </a:xfrm>
          <a:prstGeom prst="rect">
            <a:avLst/>
          </a:prstGeom>
          <a:noFill/>
        </p:spPr>
        <p:txBody>
          <a:bodyPr wrap="square" rtlCol="0">
            <a:spAutoFit/>
          </a:bodyPr>
          <a:lstStyle/>
          <a:p>
            <a:r>
              <a:rPr lang="fr-FR" b="1" dirty="0"/>
              <a:t>Guerre 14/18</a:t>
            </a:r>
          </a:p>
        </p:txBody>
      </p:sp>
      <p:sp>
        <p:nvSpPr>
          <p:cNvPr id="3" name="ZoneTexte 2">
            <a:extLst>
              <a:ext uri="{FF2B5EF4-FFF2-40B4-BE49-F238E27FC236}">
                <a16:creationId xmlns:a16="http://schemas.microsoft.com/office/drawing/2014/main" id="{51C701D2-4504-3AC0-0158-0F08115838F5}"/>
              </a:ext>
            </a:extLst>
          </p:cNvPr>
          <p:cNvSpPr txBox="1"/>
          <p:nvPr/>
        </p:nvSpPr>
        <p:spPr>
          <a:xfrm>
            <a:off x="315235" y="5877178"/>
            <a:ext cx="2135047" cy="369332"/>
          </a:xfrm>
          <a:prstGeom prst="rect">
            <a:avLst/>
          </a:prstGeom>
          <a:noFill/>
        </p:spPr>
        <p:txBody>
          <a:bodyPr wrap="square" rtlCol="0">
            <a:spAutoFit/>
          </a:bodyPr>
          <a:lstStyle/>
          <a:p>
            <a:r>
              <a:rPr lang="fr-FR" b="1" dirty="0"/>
              <a:t>Avant restauration</a:t>
            </a:r>
          </a:p>
        </p:txBody>
      </p:sp>
      <p:sp>
        <p:nvSpPr>
          <p:cNvPr id="5" name="ZoneTexte 4">
            <a:extLst>
              <a:ext uri="{FF2B5EF4-FFF2-40B4-BE49-F238E27FC236}">
                <a16:creationId xmlns:a16="http://schemas.microsoft.com/office/drawing/2014/main" id="{89F64E0E-A9BD-E36D-5536-9F24D296710C}"/>
              </a:ext>
            </a:extLst>
          </p:cNvPr>
          <p:cNvSpPr txBox="1"/>
          <p:nvPr/>
        </p:nvSpPr>
        <p:spPr>
          <a:xfrm>
            <a:off x="4680880" y="1354083"/>
            <a:ext cx="2830240" cy="276999"/>
          </a:xfrm>
          <a:prstGeom prst="rect">
            <a:avLst/>
          </a:prstGeom>
          <a:noFill/>
        </p:spPr>
        <p:txBody>
          <a:bodyPr wrap="square" rtlCol="0">
            <a:spAutoFit/>
          </a:bodyPr>
          <a:lstStyle/>
          <a:p>
            <a:r>
              <a:rPr lang="fr-FR" sz="1200" b="1" cap="all" dirty="0">
                <a:solidFill>
                  <a:schemeClr val="accent1">
                    <a:lumMod val="50000"/>
                  </a:schemeClr>
                </a:solidFill>
                <a:latin typeface="Open Sans Condensed"/>
              </a:rPr>
              <a:t>Dans le cimetière civil de sedan</a:t>
            </a:r>
          </a:p>
        </p:txBody>
      </p:sp>
      <p:pic>
        <p:nvPicPr>
          <p:cNvPr id="7" name="Picture 2" descr="Drapeau De La France. Illustration 3d Du Drapeau Français Agitant. | Photo  Premium | Drapeau francais, Drapeau, Drapeau pays">
            <a:extLst>
              <a:ext uri="{FF2B5EF4-FFF2-40B4-BE49-F238E27FC236}">
                <a16:creationId xmlns:a16="http://schemas.microsoft.com/office/drawing/2014/main" id="{A9DD9804-4B8D-55E3-76C8-F219B7C32B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4025" y="129237"/>
            <a:ext cx="634392" cy="42259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F297EAB8-5402-D40D-F789-1B49A16878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0181" y="1892276"/>
            <a:ext cx="5777917" cy="381380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B97AE33F-603B-95CA-0BD5-1BBA0D6267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235" y="3400147"/>
            <a:ext cx="3331607" cy="2477031"/>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8311C467-1860-0201-72DF-F4E27CAA6D30}"/>
              </a:ext>
            </a:extLst>
          </p:cNvPr>
          <p:cNvSpPr txBox="1"/>
          <p:nvPr/>
        </p:nvSpPr>
        <p:spPr>
          <a:xfrm>
            <a:off x="4483795" y="5967277"/>
            <a:ext cx="2135047" cy="369332"/>
          </a:xfrm>
          <a:prstGeom prst="rect">
            <a:avLst/>
          </a:prstGeom>
          <a:noFill/>
        </p:spPr>
        <p:txBody>
          <a:bodyPr wrap="square">
            <a:spAutoFit/>
          </a:bodyPr>
          <a:lstStyle/>
          <a:p>
            <a:r>
              <a:rPr lang="fr-FR" b="1" cap="all" dirty="0">
                <a:solidFill>
                  <a:schemeClr val="accent1">
                    <a:lumMod val="50000"/>
                  </a:schemeClr>
                </a:solidFill>
                <a:latin typeface="Open Sans Condensed"/>
              </a:rPr>
              <a:t>Restauré par le </a:t>
            </a:r>
          </a:p>
        </p:txBody>
      </p:sp>
      <p:pic>
        <p:nvPicPr>
          <p:cNvPr id="11" name="Image 10">
            <a:extLst>
              <a:ext uri="{FF2B5EF4-FFF2-40B4-BE49-F238E27FC236}">
                <a16:creationId xmlns:a16="http://schemas.microsoft.com/office/drawing/2014/main" id="{DF6CBF80-301F-3426-2757-C7D5EBBB65E5}"/>
              </a:ext>
            </a:extLst>
          </p:cNvPr>
          <p:cNvPicPr>
            <a:picLocks noChangeAspect="1"/>
          </p:cNvPicPr>
          <p:nvPr/>
        </p:nvPicPr>
        <p:blipFill rotWithShape="1">
          <a:blip r:embed="rId7">
            <a:extLst>
              <a:ext uri="{28A0092B-C50C-407E-A947-70E740481C1C}">
                <a14:useLocalDpi xmlns:a14="http://schemas.microsoft.com/office/drawing/2010/main" val="0"/>
              </a:ext>
            </a:extLst>
          </a:blip>
          <a:srcRect b="15418"/>
          <a:stretch/>
        </p:blipFill>
        <p:spPr bwMode="auto">
          <a:xfrm>
            <a:off x="6535228" y="5750691"/>
            <a:ext cx="701260" cy="991637"/>
          </a:xfrm>
          <a:prstGeom prst="rect">
            <a:avLst/>
          </a:prstGeom>
          <a:noFill/>
          <a:ln>
            <a:noFill/>
          </a:ln>
        </p:spPr>
      </p:pic>
    </p:spTree>
    <p:extLst>
      <p:ext uri="{BB962C8B-B14F-4D97-AF65-F5344CB8AC3E}">
        <p14:creationId xmlns:p14="http://schemas.microsoft.com/office/powerpoint/2010/main" val="1136301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4AE55F8-92C4-1380-94DA-9A0119DF8E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4935" y="3561246"/>
            <a:ext cx="5141556" cy="3038887"/>
          </a:xfrm>
          <a:prstGeom prst="rect">
            <a:avLst/>
          </a:prstGeom>
        </p:spPr>
      </p:pic>
      <p:pic>
        <p:nvPicPr>
          <p:cNvPr id="5" name="Image 4">
            <a:extLst>
              <a:ext uri="{FF2B5EF4-FFF2-40B4-BE49-F238E27FC236}">
                <a16:creationId xmlns:a16="http://schemas.microsoft.com/office/drawing/2014/main" id="{7705C327-E224-0127-14C8-6189303BC5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7221" y="59897"/>
            <a:ext cx="1223710" cy="2001491"/>
          </a:xfrm>
          <a:prstGeom prst="rect">
            <a:avLst/>
          </a:prstGeom>
          <a:noFill/>
          <a:ln>
            <a:noFill/>
          </a:ln>
        </p:spPr>
      </p:pic>
      <p:pic>
        <p:nvPicPr>
          <p:cNvPr id="6" name="Image 5" descr="Description de cette image, également commentée ci-après">
            <a:extLst>
              <a:ext uri="{FF2B5EF4-FFF2-40B4-BE49-F238E27FC236}">
                <a16:creationId xmlns:a16="http://schemas.microsoft.com/office/drawing/2014/main" id="{8A4217DF-8E3D-623C-18D9-8509DC0A92D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77365" y="1643434"/>
            <a:ext cx="4318635" cy="3437255"/>
          </a:xfrm>
          <a:prstGeom prst="rect">
            <a:avLst/>
          </a:prstGeom>
          <a:noFill/>
          <a:ln>
            <a:noFill/>
          </a:ln>
        </p:spPr>
      </p:pic>
      <p:sp>
        <p:nvSpPr>
          <p:cNvPr id="2" name="ZoneTexte 1">
            <a:extLst>
              <a:ext uri="{FF2B5EF4-FFF2-40B4-BE49-F238E27FC236}">
                <a16:creationId xmlns:a16="http://schemas.microsoft.com/office/drawing/2014/main" id="{A7E2E131-0E5A-F3F7-8D6B-67C17FFCB7EC}"/>
              </a:ext>
            </a:extLst>
          </p:cNvPr>
          <p:cNvSpPr txBox="1"/>
          <p:nvPr/>
        </p:nvSpPr>
        <p:spPr>
          <a:xfrm>
            <a:off x="4056185" y="1274102"/>
            <a:ext cx="2039815" cy="369332"/>
          </a:xfrm>
          <a:prstGeom prst="rect">
            <a:avLst/>
          </a:prstGeom>
          <a:noFill/>
        </p:spPr>
        <p:txBody>
          <a:bodyPr wrap="square" rtlCol="0">
            <a:spAutoFit/>
          </a:bodyPr>
          <a:lstStyle/>
          <a:p>
            <a:r>
              <a:rPr lang="fr-FR" b="1" cap="all" dirty="0">
                <a:solidFill>
                  <a:schemeClr val="accent1">
                    <a:lumMod val="50000"/>
                  </a:schemeClr>
                </a:solidFill>
                <a:latin typeface="Open Sans Condensed"/>
              </a:rPr>
              <a:t>Guerre de 1870</a:t>
            </a:r>
          </a:p>
        </p:txBody>
      </p:sp>
      <p:pic>
        <p:nvPicPr>
          <p:cNvPr id="3" name="Picture 2" descr="Drapeau De La France. Illustration 3d Du Drapeau Français Agitant. | Photo  Premium | Drapeau francais, Drapeau, Drapeau pays">
            <a:extLst>
              <a:ext uri="{FF2B5EF4-FFF2-40B4-BE49-F238E27FC236}">
                <a16:creationId xmlns:a16="http://schemas.microsoft.com/office/drawing/2014/main" id="{9756E47E-D728-70F5-6052-42BCA3C308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00387" y="166806"/>
            <a:ext cx="634392" cy="42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2630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Les dernières cartouches, défense de l'Auberge Bourgerie à Bazeilles par le Division bleue, le 1er septembre 1870 (1873, Alphonse-Marie-Adolphe de Neuville, musée de la dernière cartouche, Bazeilles)">
            <a:extLst>
              <a:ext uri="{FF2B5EF4-FFF2-40B4-BE49-F238E27FC236}">
                <a16:creationId xmlns:a16="http://schemas.microsoft.com/office/drawing/2014/main" id="{E42E5465-858D-B6A5-EFC3-B7A752F2BB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79773" y="2443498"/>
            <a:ext cx="5940490" cy="3861319"/>
          </a:xfrm>
          <a:prstGeom prst="rect">
            <a:avLst/>
          </a:prstGeom>
          <a:noFill/>
          <a:ln>
            <a:noFill/>
          </a:ln>
        </p:spPr>
      </p:pic>
      <p:pic>
        <p:nvPicPr>
          <p:cNvPr id="4" name="Image 3">
            <a:extLst>
              <a:ext uri="{FF2B5EF4-FFF2-40B4-BE49-F238E27FC236}">
                <a16:creationId xmlns:a16="http://schemas.microsoft.com/office/drawing/2014/main" id="{BD667B7C-6005-B9FC-72C4-3C0D22B28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757" y="341887"/>
            <a:ext cx="4395470" cy="1607185"/>
          </a:xfrm>
          <a:prstGeom prst="rect">
            <a:avLst/>
          </a:prstGeom>
        </p:spPr>
      </p:pic>
      <p:pic>
        <p:nvPicPr>
          <p:cNvPr id="2" name="Picture 2" descr="Drapeau De La France. Illustration 3d Du Drapeau Français Agitant. | Photo  Premium | Drapeau francais, Drapeau, Drapeau pays">
            <a:extLst>
              <a:ext uri="{FF2B5EF4-FFF2-40B4-BE49-F238E27FC236}">
                <a16:creationId xmlns:a16="http://schemas.microsoft.com/office/drawing/2014/main" id="{505D4ED2-6F52-BE26-BF93-6A7D9549DE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5541" y="130592"/>
            <a:ext cx="634392" cy="4225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1493A9A-C033-D7B9-8521-F14CB0CAA9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106" y="3429000"/>
            <a:ext cx="5115350" cy="2881537"/>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8FEFD496-3A2F-216F-FF6B-4144C468C639}"/>
              </a:ext>
            </a:extLst>
          </p:cNvPr>
          <p:cNvSpPr txBox="1"/>
          <p:nvPr/>
        </p:nvSpPr>
        <p:spPr>
          <a:xfrm>
            <a:off x="5583200" y="213295"/>
            <a:ext cx="2039815" cy="369332"/>
          </a:xfrm>
          <a:prstGeom prst="rect">
            <a:avLst/>
          </a:prstGeom>
          <a:noFill/>
        </p:spPr>
        <p:txBody>
          <a:bodyPr wrap="square" rtlCol="0">
            <a:spAutoFit/>
          </a:bodyPr>
          <a:lstStyle/>
          <a:p>
            <a:r>
              <a:rPr lang="fr-FR" b="1" cap="all" dirty="0">
                <a:solidFill>
                  <a:schemeClr val="accent1">
                    <a:lumMod val="50000"/>
                  </a:schemeClr>
                </a:solidFill>
                <a:latin typeface="Open Sans Condensed"/>
              </a:rPr>
              <a:t>Guerre de 1870</a:t>
            </a:r>
          </a:p>
        </p:txBody>
      </p:sp>
    </p:spTree>
    <p:extLst>
      <p:ext uri="{BB962C8B-B14F-4D97-AF65-F5344CB8AC3E}">
        <p14:creationId xmlns:p14="http://schemas.microsoft.com/office/powerpoint/2010/main" val="246854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AF8C410-A3AE-F511-4FEB-2FD044FE1266}"/>
              </a:ext>
            </a:extLst>
          </p:cNvPr>
          <p:cNvPicPr>
            <a:picLocks noChangeAspect="1"/>
          </p:cNvPicPr>
          <p:nvPr/>
        </p:nvPicPr>
        <p:blipFill>
          <a:blip r:embed="rId3"/>
          <a:stretch>
            <a:fillRect/>
          </a:stretch>
        </p:blipFill>
        <p:spPr>
          <a:xfrm>
            <a:off x="4093673" y="1660862"/>
            <a:ext cx="3788588" cy="3809999"/>
          </a:xfrm>
          <a:prstGeom prst="rect">
            <a:avLst/>
          </a:prstGeom>
        </p:spPr>
      </p:pic>
      <p:pic>
        <p:nvPicPr>
          <p:cNvPr id="5" name="Image 4">
            <a:extLst>
              <a:ext uri="{FF2B5EF4-FFF2-40B4-BE49-F238E27FC236}">
                <a16:creationId xmlns:a16="http://schemas.microsoft.com/office/drawing/2014/main" id="{A9A943CF-F25D-2B6E-E977-BE1432D603D4}"/>
              </a:ext>
            </a:extLst>
          </p:cNvPr>
          <p:cNvPicPr>
            <a:picLocks noChangeAspect="1"/>
          </p:cNvPicPr>
          <p:nvPr/>
        </p:nvPicPr>
        <p:blipFill>
          <a:blip r:embed="rId4"/>
          <a:stretch>
            <a:fillRect/>
          </a:stretch>
        </p:blipFill>
        <p:spPr>
          <a:xfrm>
            <a:off x="70428" y="895206"/>
            <a:ext cx="3693744" cy="2481186"/>
          </a:xfrm>
          <a:prstGeom prst="rect">
            <a:avLst/>
          </a:prstGeom>
        </p:spPr>
      </p:pic>
      <p:pic>
        <p:nvPicPr>
          <p:cNvPr id="7" name="Image 6">
            <a:extLst>
              <a:ext uri="{FF2B5EF4-FFF2-40B4-BE49-F238E27FC236}">
                <a16:creationId xmlns:a16="http://schemas.microsoft.com/office/drawing/2014/main" id="{96B3E9F2-D493-703A-EDD6-7636294D306C}"/>
              </a:ext>
            </a:extLst>
          </p:cNvPr>
          <p:cNvPicPr>
            <a:picLocks noChangeAspect="1"/>
          </p:cNvPicPr>
          <p:nvPr/>
        </p:nvPicPr>
        <p:blipFill>
          <a:blip r:embed="rId5"/>
          <a:stretch>
            <a:fillRect/>
          </a:stretch>
        </p:blipFill>
        <p:spPr>
          <a:xfrm>
            <a:off x="8427830" y="895206"/>
            <a:ext cx="3681761" cy="2481186"/>
          </a:xfrm>
          <a:prstGeom prst="rect">
            <a:avLst/>
          </a:prstGeom>
        </p:spPr>
      </p:pic>
      <p:pic>
        <p:nvPicPr>
          <p:cNvPr id="9" name="Image 8">
            <a:extLst>
              <a:ext uri="{FF2B5EF4-FFF2-40B4-BE49-F238E27FC236}">
                <a16:creationId xmlns:a16="http://schemas.microsoft.com/office/drawing/2014/main" id="{72BB949F-A822-BE8F-3AC7-AD0C610B858D}"/>
              </a:ext>
            </a:extLst>
          </p:cNvPr>
          <p:cNvPicPr>
            <a:picLocks noChangeAspect="1"/>
          </p:cNvPicPr>
          <p:nvPr/>
        </p:nvPicPr>
        <p:blipFill>
          <a:blip r:embed="rId6"/>
          <a:stretch>
            <a:fillRect/>
          </a:stretch>
        </p:blipFill>
        <p:spPr>
          <a:xfrm>
            <a:off x="70428" y="4308125"/>
            <a:ext cx="3724658" cy="2481186"/>
          </a:xfrm>
          <a:prstGeom prst="rect">
            <a:avLst/>
          </a:prstGeom>
        </p:spPr>
      </p:pic>
      <p:pic>
        <p:nvPicPr>
          <p:cNvPr id="11" name="Image 10">
            <a:extLst>
              <a:ext uri="{FF2B5EF4-FFF2-40B4-BE49-F238E27FC236}">
                <a16:creationId xmlns:a16="http://schemas.microsoft.com/office/drawing/2014/main" id="{15FE3308-5308-D1AA-DB60-AFCE5A9A0E88}"/>
              </a:ext>
            </a:extLst>
          </p:cNvPr>
          <p:cNvPicPr>
            <a:picLocks noChangeAspect="1"/>
          </p:cNvPicPr>
          <p:nvPr/>
        </p:nvPicPr>
        <p:blipFill>
          <a:blip r:embed="rId7"/>
          <a:stretch>
            <a:fillRect/>
          </a:stretch>
        </p:blipFill>
        <p:spPr>
          <a:xfrm>
            <a:off x="8340245" y="4308126"/>
            <a:ext cx="3753889" cy="2481186"/>
          </a:xfrm>
          <a:prstGeom prst="rect">
            <a:avLst/>
          </a:prstGeom>
        </p:spPr>
      </p:pic>
      <p:sp>
        <p:nvSpPr>
          <p:cNvPr id="12" name="ZoneTexte 11">
            <a:extLst>
              <a:ext uri="{FF2B5EF4-FFF2-40B4-BE49-F238E27FC236}">
                <a16:creationId xmlns:a16="http://schemas.microsoft.com/office/drawing/2014/main" id="{A77DBC0A-DC4E-617A-C5B7-BF7993F46FF4}"/>
              </a:ext>
            </a:extLst>
          </p:cNvPr>
          <p:cNvSpPr txBox="1"/>
          <p:nvPr/>
        </p:nvSpPr>
        <p:spPr>
          <a:xfrm>
            <a:off x="4469078" y="1875974"/>
            <a:ext cx="1212783" cy="461665"/>
          </a:xfrm>
          <a:prstGeom prst="rect">
            <a:avLst/>
          </a:prstGeom>
          <a:noFill/>
        </p:spPr>
        <p:txBody>
          <a:bodyPr wrap="square" rtlCol="0">
            <a:spAutoFit/>
          </a:bodyPr>
          <a:lstStyle/>
          <a:p>
            <a:r>
              <a:rPr lang="fr-FR" sz="2400" b="1" dirty="0">
                <a:highlight>
                  <a:srgbClr val="FFFF00"/>
                </a:highlight>
                <a:latin typeface="Arial" panose="020B0604020202020204" pitchFamily="34" charset="0"/>
                <a:cs typeface="Arial" panose="020B0604020202020204" pitchFamily="34" charset="0"/>
              </a:rPr>
              <a:t>Sedan</a:t>
            </a:r>
          </a:p>
        </p:txBody>
      </p:sp>
      <p:sp>
        <p:nvSpPr>
          <p:cNvPr id="13" name="ZoneTexte 12">
            <a:extLst>
              <a:ext uri="{FF2B5EF4-FFF2-40B4-BE49-F238E27FC236}">
                <a16:creationId xmlns:a16="http://schemas.microsoft.com/office/drawing/2014/main" id="{51742FBD-AE94-E732-4A23-C6554C679352}"/>
              </a:ext>
            </a:extLst>
          </p:cNvPr>
          <p:cNvSpPr txBox="1"/>
          <p:nvPr/>
        </p:nvSpPr>
        <p:spPr>
          <a:xfrm>
            <a:off x="6156748" y="5011240"/>
            <a:ext cx="2183497" cy="461665"/>
          </a:xfrm>
          <a:prstGeom prst="rect">
            <a:avLst/>
          </a:prstGeom>
          <a:noFill/>
        </p:spPr>
        <p:txBody>
          <a:bodyPr wrap="square" rtlCol="0">
            <a:spAutoFit/>
          </a:bodyPr>
          <a:lstStyle/>
          <a:p>
            <a:r>
              <a:rPr lang="fr-FR" sz="2400" b="1" dirty="0">
                <a:highlight>
                  <a:srgbClr val="FFFF00"/>
                </a:highlight>
                <a:latin typeface="Arial" panose="020B0604020202020204" pitchFamily="34" charset="0"/>
                <a:cs typeface="Arial" panose="020B0604020202020204" pitchFamily="34" charset="0"/>
              </a:rPr>
              <a:t>Pont </a:t>
            </a:r>
            <a:r>
              <a:rPr lang="fr-FR" sz="2400" b="1" dirty="0" err="1">
                <a:highlight>
                  <a:srgbClr val="FFFF00"/>
                </a:highlight>
                <a:latin typeface="Arial" panose="020B0604020202020204" pitchFamily="34" charset="0"/>
                <a:cs typeface="Arial" panose="020B0604020202020204" pitchFamily="34" charset="0"/>
              </a:rPr>
              <a:t>Maugis</a:t>
            </a:r>
            <a:endParaRPr lang="fr-FR" sz="2400" b="1" dirty="0">
              <a:highlight>
                <a:srgbClr val="FFFF00"/>
              </a:highlight>
              <a:latin typeface="Arial" panose="020B0604020202020204" pitchFamily="34" charset="0"/>
              <a:cs typeface="Arial" panose="020B0604020202020204" pitchFamily="34" charset="0"/>
            </a:endParaRPr>
          </a:p>
        </p:txBody>
      </p:sp>
      <p:sp>
        <p:nvSpPr>
          <p:cNvPr id="14" name="ZoneTexte 13">
            <a:extLst>
              <a:ext uri="{FF2B5EF4-FFF2-40B4-BE49-F238E27FC236}">
                <a16:creationId xmlns:a16="http://schemas.microsoft.com/office/drawing/2014/main" id="{7051F2C8-6989-9464-A048-D95755D9524C}"/>
              </a:ext>
            </a:extLst>
          </p:cNvPr>
          <p:cNvSpPr txBox="1"/>
          <p:nvPr/>
        </p:nvSpPr>
        <p:spPr>
          <a:xfrm>
            <a:off x="3400043" y="458489"/>
            <a:ext cx="5175848" cy="1200329"/>
          </a:xfrm>
          <a:prstGeom prst="rect">
            <a:avLst/>
          </a:prstGeom>
          <a:noFill/>
        </p:spPr>
        <p:txBody>
          <a:bodyPr wrap="square" rtlCol="0">
            <a:spAutoFit/>
          </a:bodyPr>
          <a:lstStyle/>
          <a:p>
            <a:pPr algn="ctr"/>
            <a:r>
              <a:rPr lang="fr-FR" sz="2400" b="1" dirty="0">
                <a:latin typeface="Arial" panose="020B0604020202020204" pitchFamily="34" charset="0"/>
                <a:cs typeface="Arial" panose="020B0604020202020204" pitchFamily="34" charset="0"/>
              </a:rPr>
              <a:t>De Sedan à Pont </a:t>
            </a:r>
            <a:r>
              <a:rPr lang="fr-FR" sz="2400" b="1" dirty="0" err="1">
                <a:latin typeface="Arial" panose="020B0604020202020204" pitchFamily="34" charset="0"/>
                <a:cs typeface="Arial" panose="020B0604020202020204" pitchFamily="34" charset="0"/>
              </a:rPr>
              <a:t>Maugis</a:t>
            </a:r>
            <a:r>
              <a:rPr lang="fr-FR" sz="2400" b="1" dirty="0">
                <a:latin typeface="Arial" panose="020B0604020202020204" pitchFamily="34" charset="0"/>
                <a:cs typeface="Arial" panose="020B0604020202020204" pitchFamily="34" charset="0"/>
              </a:rPr>
              <a:t> </a:t>
            </a:r>
          </a:p>
          <a:p>
            <a:pPr algn="ctr"/>
            <a:r>
              <a:rPr lang="fr-FR" sz="2400" b="1" dirty="0">
                <a:latin typeface="Arial" panose="020B0604020202020204" pitchFamily="34" charset="0"/>
                <a:cs typeface="Arial" panose="020B0604020202020204" pitchFamily="34" charset="0"/>
              </a:rPr>
              <a:t>sur les bords de la Meuse</a:t>
            </a:r>
          </a:p>
          <a:p>
            <a:pPr algn="ctr"/>
            <a:r>
              <a:rPr lang="fr-FR" sz="2400" b="1" dirty="0">
                <a:latin typeface="Arial" panose="020B0604020202020204" pitchFamily="34" charset="0"/>
                <a:cs typeface="Arial" panose="020B0604020202020204" pitchFamily="34" charset="0"/>
              </a:rPr>
              <a:t>5,9 kms</a:t>
            </a:r>
          </a:p>
        </p:txBody>
      </p:sp>
      <p:pic>
        <p:nvPicPr>
          <p:cNvPr id="6" name="Picture 2" descr="Drapeau De La France. Illustration 3d Du Drapeau Français Agitant. | Photo  Premium | Drapeau francais, Drapeau, Drapeau pays">
            <a:extLst>
              <a:ext uri="{FF2B5EF4-FFF2-40B4-BE49-F238E27FC236}">
                <a16:creationId xmlns:a16="http://schemas.microsoft.com/office/drawing/2014/main" id="{7D5B7093-FBF8-F9EA-C6EA-A7A1D7AD9A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46298" y="180200"/>
            <a:ext cx="634392" cy="42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749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3D37467-64F4-1AEC-1307-137234475604}"/>
              </a:ext>
            </a:extLst>
          </p:cNvPr>
          <p:cNvPicPr>
            <a:picLocks noChangeAspect="1"/>
          </p:cNvPicPr>
          <p:nvPr/>
        </p:nvPicPr>
        <p:blipFill>
          <a:blip r:embed="rId3"/>
          <a:stretch>
            <a:fillRect/>
          </a:stretch>
        </p:blipFill>
        <p:spPr>
          <a:xfrm>
            <a:off x="2867814" y="752700"/>
            <a:ext cx="6456371" cy="4535017"/>
          </a:xfrm>
          <a:prstGeom prst="rect">
            <a:avLst/>
          </a:prstGeom>
        </p:spPr>
      </p:pic>
      <p:sp>
        <p:nvSpPr>
          <p:cNvPr id="4" name="ZoneTexte 3">
            <a:extLst>
              <a:ext uri="{FF2B5EF4-FFF2-40B4-BE49-F238E27FC236}">
                <a16:creationId xmlns:a16="http://schemas.microsoft.com/office/drawing/2014/main" id="{47F63524-F67A-22A2-6871-81FE07F440C3}"/>
              </a:ext>
            </a:extLst>
          </p:cNvPr>
          <p:cNvSpPr txBox="1"/>
          <p:nvPr/>
        </p:nvSpPr>
        <p:spPr>
          <a:xfrm>
            <a:off x="3494324" y="5429153"/>
            <a:ext cx="5203349" cy="1107996"/>
          </a:xfrm>
          <a:prstGeom prst="rect">
            <a:avLst/>
          </a:prstGeom>
          <a:noFill/>
        </p:spPr>
        <p:txBody>
          <a:bodyPr wrap="square" rtlCol="0">
            <a:spAutoFit/>
          </a:bodyPr>
          <a:lstStyle/>
          <a:p>
            <a:pPr algn="ctr"/>
            <a:r>
              <a:rPr lang="fr-FR" b="1" cap="all" dirty="0">
                <a:solidFill>
                  <a:schemeClr val="accent1">
                    <a:lumMod val="50000"/>
                  </a:schemeClr>
                </a:solidFill>
                <a:latin typeface="Open Sans Condensed"/>
              </a:rPr>
              <a:t>L’enchanteur </a:t>
            </a:r>
            <a:r>
              <a:rPr lang="fr-FR" b="1" cap="all" dirty="0" err="1">
                <a:solidFill>
                  <a:schemeClr val="accent1">
                    <a:lumMod val="50000"/>
                  </a:schemeClr>
                </a:solidFill>
                <a:latin typeface="Open Sans Condensed"/>
              </a:rPr>
              <a:t>Maugis</a:t>
            </a:r>
            <a:endParaRPr lang="fr-FR" b="1" cap="all" dirty="0">
              <a:solidFill>
                <a:schemeClr val="accent1">
                  <a:lumMod val="50000"/>
                </a:schemeClr>
              </a:solidFill>
              <a:latin typeface="Open Sans Condensed"/>
            </a:endParaRPr>
          </a:p>
          <a:p>
            <a:pPr algn="ctr"/>
            <a:r>
              <a:rPr lang="fr-FR" b="0" i="1" dirty="0">
                <a:solidFill>
                  <a:srgbClr val="222222"/>
                </a:solidFill>
                <a:effectLst/>
                <a:latin typeface="Helvetica Neue"/>
              </a:rPr>
              <a:t>avec la Fée </a:t>
            </a:r>
            <a:r>
              <a:rPr lang="fr-FR" b="0" i="1" dirty="0" err="1">
                <a:solidFill>
                  <a:srgbClr val="222222"/>
                </a:solidFill>
                <a:effectLst/>
                <a:latin typeface="Helvetica Neue"/>
              </a:rPr>
              <a:t>Oriande</a:t>
            </a:r>
            <a:r>
              <a:rPr lang="fr-FR" b="0" i="1" dirty="0">
                <a:solidFill>
                  <a:srgbClr val="222222"/>
                </a:solidFill>
                <a:effectLst/>
                <a:latin typeface="Helvetica Neue"/>
              </a:rPr>
              <a:t> et le cheval Bayart</a:t>
            </a:r>
          </a:p>
          <a:p>
            <a:pPr algn="ctr"/>
            <a:endParaRPr lang="fr-FR" b="1" i="1" cap="all" dirty="0">
              <a:solidFill>
                <a:schemeClr val="accent1">
                  <a:lumMod val="50000"/>
                </a:schemeClr>
              </a:solidFill>
              <a:latin typeface="Open Sans Condensed"/>
            </a:endParaRPr>
          </a:p>
          <a:p>
            <a:pPr algn="ctr"/>
            <a:r>
              <a:rPr lang="fr-FR" sz="1200" cap="all" dirty="0">
                <a:solidFill>
                  <a:schemeClr val="accent1">
                    <a:lumMod val="50000"/>
                  </a:schemeClr>
                </a:solidFill>
                <a:latin typeface="Open Sans Condensed"/>
              </a:rPr>
              <a:t>Dessin </a:t>
            </a:r>
            <a:r>
              <a:rPr lang="fr-FR" sz="1200" cap="all" dirty="0" err="1">
                <a:solidFill>
                  <a:schemeClr val="accent1">
                    <a:lumMod val="50000"/>
                  </a:schemeClr>
                </a:solidFill>
                <a:latin typeface="Open Sans Condensed"/>
              </a:rPr>
              <a:t>d’hervé</a:t>
            </a:r>
            <a:r>
              <a:rPr lang="fr-FR" sz="1200" cap="all" dirty="0">
                <a:solidFill>
                  <a:schemeClr val="accent1">
                    <a:lumMod val="50000"/>
                  </a:schemeClr>
                </a:solidFill>
                <a:latin typeface="Open Sans Condensed"/>
              </a:rPr>
              <a:t> </a:t>
            </a:r>
            <a:r>
              <a:rPr lang="fr-FR" sz="1200" cap="all" dirty="0" err="1">
                <a:solidFill>
                  <a:schemeClr val="accent1">
                    <a:lumMod val="50000"/>
                  </a:schemeClr>
                </a:solidFill>
                <a:latin typeface="Open Sans Condensed"/>
              </a:rPr>
              <a:t>Gourdet</a:t>
            </a:r>
            <a:endParaRPr lang="fr-FR" sz="1200" cap="all" dirty="0">
              <a:solidFill>
                <a:schemeClr val="accent1">
                  <a:lumMod val="50000"/>
                </a:schemeClr>
              </a:solidFill>
              <a:latin typeface="Open Sans Condensed"/>
            </a:endParaRPr>
          </a:p>
        </p:txBody>
      </p:sp>
      <p:pic>
        <p:nvPicPr>
          <p:cNvPr id="6" name="Picture 2" descr="Drapeau De La France. Illustration 3d Du Drapeau Français Agitant. | Photo  Premium | Drapeau francais, Drapeau, Drapeau pays">
            <a:extLst>
              <a:ext uri="{FF2B5EF4-FFF2-40B4-BE49-F238E27FC236}">
                <a16:creationId xmlns:a16="http://schemas.microsoft.com/office/drawing/2014/main" id="{8D3EFF1D-B31D-50CE-2734-4465174E36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9146" y="165912"/>
            <a:ext cx="634392" cy="42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730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GR 14 Monschau - Bouillon - Sedan - Les Sentiers de Grande Randonnée Asbl">
            <a:extLst>
              <a:ext uri="{FF2B5EF4-FFF2-40B4-BE49-F238E27FC236}">
                <a16:creationId xmlns:a16="http://schemas.microsoft.com/office/drawing/2014/main" id="{DB248266-BFC4-3A29-DAA4-C741B77450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1441" y="4163209"/>
            <a:ext cx="2741388" cy="1945848"/>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Escapade d'été à Sedan, au pied du plus grand château fort d'Europe! | Le  Journal de l'Evasion">
            <a:extLst>
              <a:ext uri="{FF2B5EF4-FFF2-40B4-BE49-F238E27FC236}">
                <a16:creationId xmlns:a16="http://schemas.microsoft.com/office/drawing/2014/main" id="{C6E05E03-B5E6-891C-C3C2-A20FF67FC2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840" r="20242"/>
          <a:stretch/>
        </p:blipFill>
        <p:spPr bwMode="auto">
          <a:xfrm>
            <a:off x="7683883" y="3281082"/>
            <a:ext cx="3614511" cy="282797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Les châteaux forts de Bouillon et de Sedan se lancent à l'assaut des  publics - Édition digitale de Luxembourg">
            <a:extLst>
              <a:ext uri="{FF2B5EF4-FFF2-40B4-BE49-F238E27FC236}">
                <a16:creationId xmlns:a16="http://schemas.microsoft.com/office/drawing/2014/main" id="{900BDB98-75C9-313C-548E-9842D03180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586" r="6700"/>
          <a:stretch/>
        </p:blipFill>
        <p:spPr bwMode="auto">
          <a:xfrm>
            <a:off x="355663" y="3390453"/>
            <a:ext cx="4184724" cy="271860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E537C57-5F60-3329-4FE6-3DA0DAEBCD85}"/>
              </a:ext>
            </a:extLst>
          </p:cNvPr>
          <p:cNvSpPr txBox="1"/>
          <p:nvPr/>
        </p:nvSpPr>
        <p:spPr>
          <a:xfrm>
            <a:off x="242646" y="6109057"/>
            <a:ext cx="1553882" cy="369332"/>
          </a:xfrm>
          <a:prstGeom prst="rect">
            <a:avLst/>
          </a:prstGeom>
          <a:noFill/>
        </p:spPr>
        <p:txBody>
          <a:bodyPr wrap="square">
            <a:spAutoFit/>
          </a:bodyPr>
          <a:lstStyle/>
          <a:p>
            <a:r>
              <a:rPr lang="fr-FR" b="1" cap="all" dirty="0">
                <a:solidFill>
                  <a:schemeClr val="accent1">
                    <a:lumMod val="50000"/>
                  </a:schemeClr>
                </a:solidFill>
                <a:latin typeface="Open Sans Condensed"/>
              </a:rPr>
              <a:t>Bouillon</a:t>
            </a:r>
          </a:p>
        </p:txBody>
      </p:sp>
      <p:sp>
        <p:nvSpPr>
          <p:cNvPr id="3" name="ZoneTexte 2">
            <a:extLst>
              <a:ext uri="{FF2B5EF4-FFF2-40B4-BE49-F238E27FC236}">
                <a16:creationId xmlns:a16="http://schemas.microsoft.com/office/drawing/2014/main" id="{9A8CEFF2-4CBD-C642-DD50-C90D70F10B67}"/>
              </a:ext>
            </a:extLst>
          </p:cNvPr>
          <p:cNvSpPr txBox="1"/>
          <p:nvPr/>
        </p:nvSpPr>
        <p:spPr>
          <a:xfrm>
            <a:off x="10485242" y="6109057"/>
            <a:ext cx="1014206" cy="369332"/>
          </a:xfrm>
          <a:prstGeom prst="rect">
            <a:avLst/>
          </a:prstGeom>
          <a:noFill/>
        </p:spPr>
        <p:txBody>
          <a:bodyPr wrap="square">
            <a:spAutoFit/>
          </a:bodyPr>
          <a:lstStyle/>
          <a:p>
            <a:r>
              <a:rPr lang="fr-FR" b="1" cap="all" dirty="0">
                <a:solidFill>
                  <a:schemeClr val="accent1">
                    <a:lumMod val="50000"/>
                  </a:schemeClr>
                </a:solidFill>
                <a:latin typeface="Open Sans Condensed"/>
              </a:rPr>
              <a:t>sedan</a:t>
            </a:r>
          </a:p>
        </p:txBody>
      </p:sp>
      <p:sp>
        <p:nvSpPr>
          <p:cNvPr id="4" name="ZoneTexte 3">
            <a:extLst>
              <a:ext uri="{FF2B5EF4-FFF2-40B4-BE49-F238E27FC236}">
                <a16:creationId xmlns:a16="http://schemas.microsoft.com/office/drawing/2014/main" id="{F2F31B47-BC2E-9B9D-2A71-F56518838045}"/>
              </a:ext>
            </a:extLst>
          </p:cNvPr>
          <p:cNvSpPr txBox="1"/>
          <p:nvPr/>
        </p:nvSpPr>
        <p:spPr>
          <a:xfrm>
            <a:off x="5715596" y="6109057"/>
            <a:ext cx="760806" cy="369332"/>
          </a:xfrm>
          <a:prstGeom prst="rect">
            <a:avLst/>
          </a:prstGeom>
          <a:noFill/>
        </p:spPr>
        <p:txBody>
          <a:bodyPr wrap="square">
            <a:spAutoFit/>
          </a:bodyPr>
          <a:lstStyle/>
          <a:p>
            <a:r>
              <a:rPr lang="fr-FR" b="1" cap="all" dirty="0">
                <a:solidFill>
                  <a:schemeClr val="accent1">
                    <a:lumMod val="50000"/>
                  </a:schemeClr>
                </a:solidFill>
                <a:latin typeface="Open Sans Condensed"/>
              </a:rPr>
              <a:t>GR14</a:t>
            </a:r>
          </a:p>
        </p:txBody>
      </p:sp>
      <p:pic>
        <p:nvPicPr>
          <p:cNvPr id="7" name="Image 6">
            <a:extLst>
              <a:ext uri="{FF2B5EF4-FFF2-40B4-BE49-F238E27FC236}">
                <a16:creationId xmlns:a16="http://schemas.microsoft.com/office/drawing/2014/main" id="{C4311B78-A442-AFFA-158E-8730D1A2AE14}"/>
              </a:ext>
            </a:extLst>
          </p:cNvPr>
          <p:cNvPicPr>
            <a:picLocks noChangeAspect="1"/>
          </p:cNvPicPr>
          <p:nvPr/>
        </p:nvPicPr>
        <p:blipFill>
          <a:blip r:embed="rId6"/>
          <a:stretch>
            <a:fillRect/>
          </a:stretch>
        </p:blipFill>
        <p:spPr>
          <a:xfrm>
            <a:off x="199257" y="114599"/>
            <a:ext cx="11793484" cy="1509623"/>
          </a:xfrm>
          <a:prstGeom prst="rect">
            <a:avLst/>
          </a:prstGeom>
        </p:spPr>
      </p:pic>
      <p:pic>
        <p:nvPicPr>
          <p:cNvPr id="9" name="Image 8">
            <a:extLst>
              <a:ext uri="{FF2B5EF4-FFF2-40B4-BE49-F238E27FC236}">
                <a16:creationId xmlns:a16="http://schemas.microsoft.com/office/drawing/2014/main" id="{1E73C990-47E3-C205-AE93-1D66953F8479}"/>
              </a:ext>
            </a:extLst>
          </p:cNvPr>
          <p:cNvPicPr>
            <a:picLocks noChangeAspect="1"/>
          </p:cNvPicPr>
          <p:nvPr/>
        </p:nvPicPr>
        <p:blipFill>
          <a:blip r:embed="rId7"/>
          <a:stretch>
            <a:fillRect/>
          </a:stretch>
        </p:blipFill>
        <p:spPr>
          <a:xfrm>
            <a:off x="4393856" y="1152780"/>
            <a:ext cx="2643479" cy="662238"/>
          </a:xfrm>
          <a:prstGeom prst="rect">
            <a:avLst/>
          </a:prstGeom>
        </p:spPr>
      </p:pic>
    </p:spTree>
    <p:extLst>
      <p:ext uri="{BB962C8B-B14F-4D97-AF65-F5344CB8AC3E}">
        <p14:creationId xmlns:p14="http://schemas.microsoft.com/office/powerpoint/2010/main" val="28068948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EBFEDF29-BD8D-8611-9F25-D862374565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844" b="5905"/>
          <a:stretch/>
        </p:blipFill>
        <p:spPr bwMode="auto">
          <a:xfrm>
            <a:off x="2492566" y="4332148"/>
            <a:ext cx="7206867" cy="203393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80F48E8B-DB56-AC3B-2A1A-F9D40B5D0AFC}"/>
              </a:ext>
            </a:extLst>
          </p:cNvPr>
          <p:cNvPicPr>
            <a:picLocks noChangeAspect="1"/>
          </p:cNvPicPr>
          <p:nvPr/>
        </p:nvPicPr>
        <p:blipFill rotWithShape="1">
          <a:blip r:embed="rId4"/>
          <a:srcRect l="16923"/>
          <a:stretch/>
        </p:blipFill>
        <p:spPr>
          <a:xfrm>
            <a:off x="620486" y="742273"/>
            <a:ext cx="5180239" cy="3310766"/>
          </a:xfrm>
          <a:prstGeom prst="rect">
            <a:avLst/>
          </a:prstGeom>
        </p:spPr>
      </p:pic>
      <p:pic>
        <p:nvPicPr>
          <p:cNvPr id="8" name="Image 7">
            <a:extLst>
              <a:ext uri="{FF2B5EF4-FFF2-40B4-BE49-F238E27FC236}">
                <a16:creationId xmlns:a16="http://schemas.microsoft.com/office/drawing/2014/main" id="{7EFB81CC-DDE5-DBD9-E93F-ADF33607263B}"/>
              </a:ext>
            </a:extLst>
          </p:cNvPr>
          <p:cNvPicPr>
            <a:picLocks noChangeAspect="1"/>
          </p:cNvPicPr>
          <p:nvPr/>
        </p:nvPicPr>
        <p:blipFill rotWithShape="1">
          <a:blip r:embed="rId5"/>
          <a:srcRect l="20735"/>
          <a:stretch/>
        </p:blipFill>
        <p:spPr>
          <a:xfrm>
            <a:off x="6785463" y="742273"/>
            <a:ext cx="4199164" cy="3307527"/>
          </a:xfrm>
          <a:prstGeom prst="rect">
            <a:avLst/>
          </a:prstGeom>
        </p:spPr>
      </p:pic>
      <p:sp>
        <p:nvSpPr>
          <p:cNvPr id="3" name="ZoneTexte 2">
            <a:extLst>
              <a:ext uri="{FF2B5EF4-FFF2-40B4-BE49-F238E27FC236}">
                <a16:creationId xmlns:a16="http://schemas.microsoft.com/office/drawing/2014/main" id="{2CD0EE6C-048B-2898-F7B1-AC130853E1D2}"/>
              </a:ext>
            </a:extLst>
          </p:cNvPr>
          <p:cNvSpPr txBox="1"/>
          <p:nvPr/>
        </p:nvSpPr>
        <p:spPr>
          <a:xfrm>
            <a:off x="304800" y="5996747"/>
            <a:ext cx="2187766" cy="369332"/>
          </a:xfrm>
          <a:prstGeom prst="rect">
            <a:avLst/>
          </a:prstGeom>
          <a:noFill/>
        </p:spPr>
        <p:txBody>
          <a:bodyPr wrap="square" rtlCol="0">
            <a:spAutoFit/>
          </a:bodyPr>
          <a:lstStyle/>
          <a:p>
            <a:r>
              <a:rPr lang="fr-FR" b="1" dirty="0"/>
              <a:t>Noyers Pont </a:t>
            </a:r>
            <a:r>
              <a:rPr lang="fr-FR" b="1" dirty="0" err="1"/>
              <a:t>Maugis</a:t>
            </a:r>
            <a:endParaRPr lang="fr-FR" b="1" dirty="0"/>
          </a:p>
        </p:txBody>
      </p:sp>
      <p:sp>
        <p:nvSpPr>
          <p:cNvPr id="5" name="ZoneTexte 4">
            <a:extLst>
              <a:ext uri="{FF2B5EF4-FFF2-40B4-BE49-F238E27FC236}">
                <a16:creationId xmlns:a16="http://schemas.microsoft.com/office/drawing/2014/main" id="{7D017A84-F471-3187-6EB1-1854CAEB32F3}"/>
              </a:ext>
            </a:extLst>
          </p:cNvPr>
          <p:cNvSpPr txBox="1"/>
          <p:nvPr/>
        </p:nvSpPr>
        <p:spPr>
          <a:xfrm>
            <a:off x="304800" y="5374776"/>
            <a:ext cx="1548713" cy="646331"/>
          </a:xfrm>
          <a:prstGeom prst="rect">
            <a:avLst/>
          </a:prstGeom>
          <a:noFill/>
        </p:spPr>
        <p:txBody>
          <a:bodyPr wrap="square" rtlCol="0">
            <a:spAutoFit/>
          </a:bodyPr>
          <a:lstStyle/>
          <a:p>
            <a:r>
              <a:rPr lang="fr-FR" b="1" dirty="0"/>
              <a:t>Point de vue de la </a:t>
            </a:r>
            <a:r>
              <a:rPr lang="fr-FR" b="1" dirty="0" err="1"/>
              <a:t>Marfée</a:t>
            </a:r>
            <a:endParaRPr lang="fr-FR" b="1" dirty="0"/>
          </a:p>
        </p:txBody>
      </p:sp>
      <p:pic>
        <p:nvPicPr>
          <p:cNvPr id="7" name="Picture 2" descr="Drapeau De La France. Illustration 3d Du Drapeau Français Agitant. | Photo  Premium | Drapeau francais, Drapeau, Drapeau pays">
            <a:extLst>
              <a:ext uri="{FF2B5EF4-FFF2-40B4-BE49-F238E27FC236}">
                <a16:creationId xmlns:a16="http://schemas.microsoft.com/office/drawing/2014/main" id="{87C30C2F-B3DD-2FF1-6059-81C61AE095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46298" y="180200"/>
            <a:ext cx="634392" cy="42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594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1D3E5C49-287B-D9EA-2234-AC1C6BD1C9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325" y="536138"/>
            <a:ext cx="4317046" cy="289087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6D723A08-8A68-5CFF-A629-50273483DA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580"/>
          <a:stretch/>
        </p:blipFill>
        <p:spPr bwMode="auto">
          <a:xfrm>
            <a:off x="107112" y="3533755"/>
            <a:ext cx="7027047" cy="308382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8E96CBCD-5801-23C4-EC87-F9221EA3A78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78"/>
          <a:stretch/>
        </p:blipFill>
        <p:spPr bwMode="auto">
          <a:xfrm>
            <a:off x="7854242" y="521436"/>
            <a:ext cx="4201430" cy="2882673"/>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C42FEC7E-4328-564D-A179-5E3070FACC50}"/>
              </a:ext>
            </a:extLst>
          </p:cNvPr>
          <p:cNvSpPr txBox="1"/>
          <p:nvPr/>
        </p:nvSpPr>
        <p:spPr>
          <a:xfrm>
            <a:off x="4717391" y="536138"/>
            <a:ext cx="2860831" cy="646331"/>
          </a:xfrm>
          <a:prstGeom prst="rect">
            <a:avLst/>
          </a:prstGeom>
          <a:noFill/>
        </p:spPr>
        <p:txBody>
          <a:bodyPr wrap="square">
            <a:spAutoFit/>
          </a:bodyPr>
          <a:lstStyle/>
          <a:p>
            <a:pPr algn="ctr"/>
            <a:r>
              <a:rPr lang="fr-FR" b="1" cap="all" dirty="0">
                <a:solidFill>
                  <a:schemeClr val="accent1">
                    <a:lumMod val="50000"/>
                  </a:schemeClr>
                </a:solidFill>
                <a:latin typeface="Open Sans Condensed"/>
              </a:rPr>
              <a:t>Nécropole de </a:t>
            </a:r>
          </a:p>
          <a:p>
            <a:pPr algn="ctr"/>
            <a:r>
              <a:rPr lang="fr-FR" b="1" cap="all" dirty="0">
                <a:solidFill>
                  <a:schemeClr val="accent1">
                    <a:lumMod val="50000"/>
                  </a:schemeClr>
                </a:solidFill>
                <a:latin typeface="Open Sans Condensed"/>
              </a:rPr>
              <a:t>Noyers-Pont-Maugis</a:t>
            </a:r>
          </a:p>
        </p:txBody>
      </p:sp>
      <p:sp>
        <p:nvSpPr>
          <p:cNvPr id="6" name="ZoneTexte 5">
            <a:extLst>
              <a:ext uri="{FF2B5EF4-FFF2-40B4-BE49-F238E27FC236}">
                <a16:creationId xmlns:a16="http://schemas.microsoft.com/office/drawing/2014/main" id="{67286D6F-05FF-27B3-ECC0-146B5EE23BAE}"/>
              </a:ext>
            </a:extLst>
          </p:cNvPr>
          <p:cNvSpPr txBox="1"/>
          <p:nvPr/>
        </p:nvSpPr>
        <p:spPr>
          <a:xfrm>
            <a:off x="4571934" y="2925498"/>
            <a:ext cx="3256249" cy="369332"/>
          </a:xfrm>
          <a:prstGeom prst="rect">
            <a:avLst/>
          </a:prstGeom>
          <a:noFill/>
        </p:spPr>
        <p:txBody>
          <a:bodyPr wrap="square" rtlCol="0">
            <a:spAutoFit/>
          </a:bodyPr>
          <a:lstStyle/>
          <a:p>
            <a:r>
              <a:rPr lang="fr-FR" b="1" cap="all" dirty="0">
                <a:solidFill>
                  <a:schemeClr val="accent1">
                    <a:lumMod val="50000"/>
                  </a:schemeClr>
                </a:solidFill>
                <a:latin typeface="Open Sans Condensed"/>
              </a:rPr>
              <a:t>Guerre de 14/18 et 39/45</a:t>
            </a:r>
          </a:p>
        </p:txBody>
      </p:sp>
      <p:pic>
        <p:nvPicPr>
          <p:cNvPr id="7" name="Picture 2" descr="Drapeau De La France. Illustration 3d Du Drapeau Français Agitant. | Photo  Premium | Drapeau francais, Drapeau, Drapeau pays">
            <a:extLst>
              <a:ext uri="{FF2B5EF4-FFF2-40B4-BE49-F238E27FC236}">
                <a16:creationId xmlns:a16="http://schemas.microsoft.com/office/drawing/2014/main" id="{9AE6D1C1-EA68-A6E1-C824-20B6105D32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81033" y="46593"/>
            <a:ext cx="634392" cy="42259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9AA3F385-A7BF-2B75-93DD-C42923E7A2E5}"/>
              </a:ext>
            </a:extLst>
          </p:cNvPr>
          <p:cNvPicPr>
            <a:picLocks noChangeAspect="1"/>
          </p:cNvPicPr>
          <p:nvPr/>
        </p:nvPicPr>
        <p:blipFill>
          <a:blip r:embed="rId7"/>
          <a:stretch>
            <a:fillRect/>
          </a:stretch>
        </p:blipFill>
        <p:spPr>
          <a:xfrm>
            <a:off x="6772385" y="3533755"/>
            <a:ext cx="5283286" cy="3083823"/>
          </a:xfrm>
          <a:prstGeom prst="rect">
            <a:avLst/>
          </a:prstGeom>
        </p:spPr>
      </p:pic>
      <p:sp>
        <p:nvSpPr>
          <p:cNvPr id="5" name="ZoneTexte 4">
            <a:extLst>
              <a:ext uri="{FF2B5EF4-FFF2-40B4-BE49-F238E27FC236}">
                <a16:creationId xmlns:a16="http://schemas.microsoft.com/office/drawing/2014/main" id="{8EA648D1-0181-730A-8054-43D9D6D2E209}"/>
              </a:ext>
            </a:extLst>
          </p:cNvPr>
          <p:cNvSpPr txBox="1"/>
          <p:nvPr/>
        </p:nvSpPr>
        <p:spPr>
          <a:xfrm>
            <a:off x="14288" y="6248362"/>
            <a:ext cx="2721415" cy="923330"/>
          </a:xfrm>
          <a:prstGeom prst="rect">
            <a:avLst/>
          </a:prstGeom>
          <a:noFill/>
        </p:spPr>
        <p:txBody>
          <a:bodyPr wrap="square">
            <a:spAutoFit/>
          </a:bodyPr>
          <a:lstStyle/>
          <a:p>
            <a:pPr rtl="0"/>
            <a:r>
              <a:rPr lang="fr-FR" dirty="0">
                <a:solidFill>
                  <a:schemeClr val="bg1"/>
                </a:solidFill>
              </a:rPr>
              <a:t> cimetière français </a:t>
            </a:r>
          </a:p>
          <a:p>
            <a:br>
              <a:rPr lang="fr-FR" dirty="0"/>
            </a:br>
            <a:endParaRPr lang="fr-FR" dirty="0"/>
          </a:p>
        </p:txBody>
      </p:sp>
      <p:sp>
        <p:nvSpPr>
          <p:cNvPr id="8" name="ZoneTexte 7">
            <a:extLst>
              <a:ext uri="{FF2B5EF4-FFF2-40B4-BE49-F238E27FC236}">
                <a16:creationId xmlns:a16="http://schemas.microsoft.com/office/drawing/2014/main" id="{C7DB2E00-AC17-EEE3-076C-63DBF171C85A}"/>
              </a:ext>
            </a:extLst>
          </p:cNvPr>
          <p:cNvSpPr txBox="1"/>
          <p:nvPr/>
        </p:nvSpPr>
        <p:spPr>
          <a:xfrm>
            <a:off x="6873499" y="6249828"/>
            <a:ext cx="3127751" cy="923330"/>
          </a:xfrm>
          <a:prstGeom prst="rect">
            <a:avLst/>
          </a:prstGeom>
          <a:noFill/>
        </p:spPr>
        <p:txBody>
          <a:bodyPr wrap="square">
            <a:spAutoFit/>
          </a:bodyPr>
          <a:lstStyle/>
          <a:p>
            <a:pPr rtl="0"/>
            <a:r>
              <a:rPr lang="fr-FR" dirty="0">
                <a:solidFill>
                  <a:schemeClr val="bg1"/>
                </a:solidFill>
              </a:rPr>
              <a:t> cimetière allemand </a:t>
            </a:r>
          </a:p>
          <a:p>
            <a:br>
              <a:rPr lang="fr-FR" dirty="0"/>
            </a:br>
            <a:endParaRPr lang="fr-FR" dirty="0"/>
          </a:p>
        </p:txBody>
      </p:sp>
    </p:spTree>
    <p:extLst>
      <p:ext uri="{BB962C8B-B14F-4D97-AF65-F5344CB8AC3E}">
        <p14:creationId xmlns:p14="http://schemas.microsoft.com/office/powerpoint/2010/main" val="764933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DE59CF4-6160-8181-281C-34495730EF0B}"/>
              </a:ext>
            </a:extLst>
          </p:cNvPr>
          <p:cNvPicPr>
            <a:picLocks noChangeAspect="1"/>
          </p:cNvPicPr>
          <p:nvPr/>
        </p:nvPicPr>
        <p:blipFill>
          <a:blip r:embed="rId3"/>
          <a:stretch>
            <a:fillRect/>
          </a:stretch>
        </p:blipFill>
        <p:spPr>
          <a:xfrm>
            <a:off x="1048773" y="75624"/>
            <a:ext cx="10094451" cy="6858000"/>
          </a:xfrm>
          <a:prstGeom prst="rect">
            <a:avLst/>
          </a:prstGeom>
        </p:spPr>
      </p:pic>
      <p:pic>
        <p:nvPicPr>
          <p:cNvPr id="6" name="Picture 2" descr="Drapeau De La France. Illustration 3d Du Drapeau Français Agitant. | Photo  Premium | Drapeau francais, Drapeau, Drapeau pays">
            <a:extLst>
              <a:ext uri="{FF2B5EF4-FFF2-40B4-BE49-F238E27FC236}">
                <a16:creationId xmlns:a16="http://schemas.microsoft.com/office/drawing/2014/main" id="{B05ED04C-480C-3ACB-15C4-C0A1D12269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6298" y="180200"/>
            <a:ext cx="634392" cy="422591"/>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F2D63E6F-6275-63C8-921F-CCFBB4827972}"/>
              </a:ext>
            </a:extLst>
          </p:cNvPr>
          <p:cNvSpPr txBox="1"/>
          <p:nvPr/>
        </p:nvSpPr>
        <p:spPr>
          <a:xfrm>
            <a:off x="3655981" y="4697885"/>
            <a:ext cx="4880036" cy="523220"/>
          </a:xfrm>
          <a:prstGeom prst="rect">
            <a:avLst/>
          </a:prstGeom>
          <a:noFill/>
        </p:spPr>
        <p:txBody>
          <a:bodyPr wrap="square">
            <a:spAutoFit/>
          </a:bodyPr>
          <a:lstStyle/>
          <a:p>
            <a:r>
              <a:rPr lang="fr-FR" sz="2800" b="0" i="0" dirty="0">
                <a:solidFill>
                  <a:schemeClr val="bg1"/>
                </a:solidFill>
                <a:effectLst/>
                <a:highlight>
                  <a:srgbClr val="000080"/>
                </a:highlight>
                <a:latin typeface="Helvetica Neue"/>
              </a:rPr>
              <a:t> </a:t>
            </a:r>
            <a:r>
              <a:rPr lang="fr-FR" sz="2800" b="1" i="0" dirty="0">
                <a:solidFill>
                  <a:schemeClr val="bg1"/>
                </a:solidFill>
                <a:effectLst/>
                <a:highlight>
                  <a:srgbClr val="000080"/>
                </a:highlight>
                <a:latin typeface="Helvetica Neue"/>
              </a:rPr>
              <a:t>Voie Verte</a:t>
            </a:r>
            <a:r>
              <a:rPr lang="fr-FR" sz="2800" dirty="0">
                <a:solidFill>
                  <a:schemeClr val="bg1"/>
                </a:solidFill>
                <a:highlight>
                  <a:srgbClr val="000080"/>
                </a:highlight>
                <a:latin typeface="Helvetica Neue"/>
              </a:rPr>
              <a:t> / </a:t>
            </a:r>
            <a:r>
              <a:rPr lang="fr-FR" sz="2800" b="1" i="0" dirty="0">
                <a:solidFill>
                  <a:schemeClr val="bg1"/>
                </a:solidFill>
                <a:effectLst/>
                <a:highlight>
                  <a:srgbClr val="000080"/>
                </a:highlight>
                <a:latin typeface="Helvetica Neue"/>
              </a:rPr>
              <a:t>Euro vélo n°19</a:t>
            </a:r>
            <a:endParaRPr lang="fr-FR" sz="2800" dirty="0">
              <a:solidFill>
                <a:schemeClr val="bg1"/>
              </a:solidFill>
              <a:highlight>
                <a:srgbClr val="000080"/>
              </a:highlight>
            </a:endParaRPr>
          </a:p>
        </p:txBody>
      </p:sp>
    </p:spTree>
    <p:extLst>
      <p:ext uri="{BB962C8B-B14F-4D97-AF65-F5344CB8AC3E}">
        <p14:creationId xmlns:p14="http://schemas.microsoft.com/office/powerpoint/2010/main" val="35072766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37FE1C2-E118-F11F-1F41-DBB6BBA85B68}"/>
              </a:ext>
            </a:extLst>
          </p:cNvPr>
          <p:cNvPicPr>
            <a:picLocks noChangeAspect="1"/>
          </p:cNvPicPr>
          <p:nvPr/>
        </p:nvPicPr>
        <p:blipFill>
          <a:blip r:embed="rId3"/>
          <a:stretch>
            <a:fillRect/>
          </a:stretch>
        </p:blipFill>
        <p:spPr>
          <a:xfrm>
            <a:off x="1511434" y="823783"/>
            <a:ext cx="8716266" cy="5648530"/>
          </a:xfrm>
          <a:prstGeom prst="rect">
            <a:avLst/>
          </a:prstGeom>
        </p:spPr>
      </p:pic>
      <p:pic>
        <p:nvPicPr>
          <p:cNvPr id="5" name="Image 4">
            <a:extLst>
              <a:ext uri="{FF2B5EF4-FFF2-40B4-BE49-F238E27FC236}">
                <a16:creationId xmlns:a16="http://schemas.microsoft.com/office/drawing/2014/main" id="{2F077209-21A1-9001-59D4-ECEACDC1B149}"/>
              </a:ext>
            </a:extLst>
          </p:cNvPr>
          <p:cNvPicPr>
            <a:picLocks noChangeAspect="1"/>
          </p:cNvPicPr>
          <p:nvPr/>
        </p:nvPicPr>
        <p:blipFill>
          <a:blip r:embed="rId4"/>
          <a:stretch>
            <a:fillRect/>
          </a:stretch>
        </p:blipFill>
        <p:spPr>
          <a:xfrm>
            <a:off x="1499503" y="3890195"/>
            <a:ext cx="8740129" cy="2582118"/>
          </a:xfrm>
          <a:prstGeom prst="rect">
            <a:avLst/>
          </a:prstGeom>
        </p:spPr>
      </p:pic>
      <p:pic>
        <p:nvPicPr>
          <p:cNvPr id="8" name="Picture 2" descr="Drapeau De La France. Illustration 3d Du Drapeau Français Agitant. | Photo  Premium | Drapeau francais, Drapeau, Drapeau pays">
            <a:extLst>
              <a:ext uri="{FF2B5EF4-FFF2-40B4-BE49-F238E27FC236}">
                <a16:creationId xmlns:a16="http://schemas.microsoft.com/office/drawing/2014/main" id="{DB92C443-BED5-D3D5-74D9-7FC1400C00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46298" y="180200"/>
            <a:ext cx="634392" cy="42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6115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B8EDB5D-90B0-5C07-F13E-A0225E757540}"/>
              </a:ext>
            </a:extLst>
          </p:cNvPr>
          <p:cNvPicPr>
            <a:picLocks noChangeAspect="1"/>
          </p:cNvPicPr>
          <p:nvPr/>
        </p:nvPicPr>
        <p:blipFill>
          <a:blip r:embed="rId3"/>
          <a:stretch>
            <a:fillRect/>
          </a:stretch>
        </p:blipFill>
        <p:spPr>
          <a:xfrm>
            <a:off x="1243913" y="618679"/>
            <a:ext cx="10069541" cy="6115754"/>
          </a:xfrm>
          <a:prstGeom prst="rect">
            <a:avLst/>
          </a:prstGeom>
        </p:spPr>
      </p:pic>
      <p:pic>
        <p:nvPicPr>
          <p:cNvPr id="6" name="Picture 2" descr="Drapeau De La France. Illustration 3d Du Drapeau Français Agitant. | Photo  Premium | Drapeau francais, Drapeau, Drapeau pays">
            <a:extLst>
              <a:ext uri="{FF2B5EF4-FFF2-40B4-BE49-F238E27FC236}">
                <a16:creationId xmlns:a16="http://schemas.microsoft.com/office/drawing/2014/main" id="{555A6F30-59AF-5BAB-B8B9-669DB12CE2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6298" y="180200"/>
            <a:ext cx="634392" cy="42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30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CFA7095-16C8-A567-5C92-68FBB3B72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3200" y="1842374"/>
            <a:ext cx="7696459" cy="4884122"/>
          </a:xfrm>
          <a:prstGeom prst="rect">
            <a:avLst/>
          </a:prstGeom>
        </p:spPr>
      </p:pic>
      <p:pic>
        <p:nvPicPr>
          <p:cNvPr id="2050" name="Picture 2">
            <a:extLst>
              <a:ext uri="{FF2B5EF4-FFF2-40B4-BE49-F238E27FC236}">
                <a16:creationId xmlns:a16="http://schemas.microsoft.com/office/drawing/2014/main" id="{8FA5CAC8-8047-8306-6E8E-C4B75831F4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761" y="246738"/>
            <a:ext cx="4125039" cy="2292113"/>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8F1C2454-7D76-0C3B-2DC5-8B6B9A362CD9}"/>
              </a:ext>
            </a:extLst>
          </p:cNvPr>
          <p:cNvSpPr txBox="1"/>
          <p:nvPr/>
        </p:nvSpPr>
        <p:spPr>
          <a:xfrm flipH="1">
            <a:off x="909318" y="2661920"/>
            <a:ext cx="2372361" cy="369332"/>
          </a:xfrm>
          <a:prstGeom prst="rect">
            <a:avLst/>
          </a:prstGeom>
          <a:noFill/>
        </p:spPr>
        <p:txBody>
          <a:bodyPr wrap="square" rtlCol="0">
            <a:spAutoFit/>
          </a:bodyPr>
          <a:lstStyle/>
          <a:p>
            <a:r>
              <a:rPr lang="fr-FR" dirty="0"/>
              <a:t>Eglise St Rémi de </a:t>
            </a:r>
            <a:r>
              <a:rPr lang="fr-FR" dirty="0" err="1"/>
              <a:t>Mairy</a:t>
            </a:r>
            <a:endParaRPr lang="fr-FR" dirty="0"/>
          </a:p>
        </p:txBody>
      </p:sp>
      <p:sp>
        <p:nvSpPr>
          <p:cNvPr id="11" name="ZoneTexte 10">
            <a:extLst>
              <a:ext uri="{FF2B5EF4-FFF2-40B4-BE49-F238E27FC236}">
                <a16:creationId xmlns:a16="http://schemas.microsoft.com/office/drawing/2014/main" id="{2BCF25DE-B627-6C35-5C37-1628174A1979}"/>
              </a:ext>
            </a:extLst>
          </p:cNvPr>
          <p:cNvSpPr txBox="1"/>
          <p:nvPr/>
        </p:nvSpPr>
        <p:spPr>
          <a:xfrm>
            <a:off x="5822830" y="246738"/>
            <a:ext cx="4692770" cy="646331"/>
          </a:xfrm>
          <a:prstGeom prst="rect">
            <a:avLst/>
          </a:prstGeom>
          <a:noFill/>
        </p:spPr>
        <p:txBody>
          <a:bodyPr wrap="square">
            <a:spAutoFit/>
          </a:bodyPr>
          <a:lstStyle/>
          <a:p>
            <a:pPr algn="ctr"/>
            <a:r>
              <a:rPr lang="fr-FR" b="1" i="0" dirty="0">
                <a:solidFill>
                  <a:srgbClr val="222222"/>
                </a:solidFill>
                <a:effectLst/>
                <a:latin typeface="Helvetica Neue"/>
              </a:rPr>
              <a:t>DOUZY Château de Charlemagne </a:t>
            </a:r>
          </a:p>
          <a:p>
            <a:pPr algn="ctr"/>
            <a:r>
              <a:rPr lang="fr-FR" b="1" i="0" dirty="0">
                <a:solidFill>
                  <a:srgbClr val="222222"/>
                </a:solidFill>
                <a:effectLst/>
                <a:latin typeface="Helvetica Neue"/>
              </a:rPr>
              <a:t>arrivée de la promenade </a:t>
            </a:r>
            <a:endParaRPr lang="fr-FR" dirty="0"/>
          </a:p>
        </p:txBody>
      </p:sp>
    </p:spTree>
    <p:extLst>
      <p:ext uri="{BB962C8B-B14F-4D97-AF65-F5344CB8AC3E}">
        <p14:creationId xmlns:p14="http://schemas.microsoft.com/office/powerpoint/2010/main" val="7532356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333AD28-D72B-89ED-A7A5-70FC45A61BA4}"/>
              </a:ext>
            </a:extLst>
          </p:cNvPr>
          <p:cNvPicPr>
            <a:picLocks noChangeAspect="1"/>
          </p:cNvPicPr>
          <p:nvPr/>
        </p:nvPicPr>
        <p:blipFill rotWithShape="1">
          <a:blip r:embed="rId3"/>
          <a:srcRect l="10500" r="15606"/>
          <a:stretch/>
        </p:blipFill>
        <p:spPr>
          <a:xfrm>
            <a:off x="232121" y="735014"/>
            <a:ext cx="4329719" cy="3005493"/>
          </a:xfrm>
          <a:prstGeom prst="rect">
            <a:avLst/>
          </a:prstGeom>
        </p:spPr>
      </p:pic>
      <p:sp>
        <p:nvSpPr>
          <p:cNvPr id="4" name="ZoneTexte 3">
            <a:extLst>
              <a:ext uri="{FF2B5EF4-FFF2-40B4-BE49-F238E27FC236}">
                <a16:creationId xmlns:a16="http://schemas.microsoft.com/office/drawing/2014/main" id="{93A623DD-66AC-1740-C3CB-BF586BE9C12B}"/>
              </a:ext>
            </a:extLst>
          </p:cNvPr>
          <p:cNvSpPr txBox="1"/>
          <p:nvPr/>
        </p:nvSpPr>
        <p:spPr>
          <a:xfrm>
            <a:off x="1257659" y="3979320"/>
            <a:ext cx="9676681" cy="1908215"/>
          </a:xfrm>
          <a:prstGeom prst="rect">
            <a:avLst/>
          </a:prstGeom>
          <a:noFill/>
        </p:spPr>
        <p:txBody>
          <a:bodyPr wrap="square">
            <a:spAutoFit/>
          </a:bodyPr>
          <a:lstStyle/>
          <a:p>
            <a:pPr algn="ctr" fontAlgn="base"/>
            <a:r>
              <a:rPr lang="fr-FR" sz="3200" b="0" i="0" dirty="0">
                <a:effectLst/>
                <a:latin typeface="Roboto" panose="02000000000000000000" pitchFamily="2" charset="0"/>
              </a:rPr>
              <a:t>Le Rucher des Sangliers</a:t>
            </a:r>
          </a:p>
          <a:p>
            <a:pPr algn="ctr" fontAlgn="base"/>
            <a:endParaRPr lang="fr-FR" sz="3200" b="0" i="0" dirty="0">
              <a:effectLst/>
              <a:latin typeface="Roboto" panose="02000000000000000000" pitchFamily="2" charset="0"/>
            </a:endParaRPr>
          </a:p>
          <a:p>
            <a:pPr algn="ctr" fontAlgn="base"/>
            <a:r>
              <a:rPr lang="fr-FR" b="0" i="0" dirty="0">
                <a:effectLst/>
                <a:latin typeface="Roboto" panose="02000000000000000000" pitchFamily="2" charset="0"/>
              </a:rPr>
              <a:t>Le Rucher des Sangliers est situé dans la petite commune de </a:t>
            </a:r>
            <a:r>
              <a:rPr lang="fr-FR" b="0" i="0" dirty="0" err="1">
                <a:effectLst/>
                <a:latin typeface="Roboto" panose="02000000000000000000" pitchFamily="2" charset="0"/>
              </a:rPr>
              <a:t>Douzy</a:t>
            </a:r>
            <a:r>
              <a:rPr lang="fr-FR" b="0" i="0" dirty="0">
                <a:effectLst/>
                <a:latin typeface="Roboto" panose="02000000000000000000" pitchFamily="2" charset="0"/>
              </a:rPr>
              <a:t> dans l'est des Ardennes.</a:t>
            </a:r>
            <a:br>
              <a:rPr lang="fr-FR" b="0" i="0" dirty="0">
                <a:effectLst/>
                <a:latin typeface="Roboto" panose="02000000000000000000" pitchFamily="2" charset="0"/>
              </a:rPr>
            </a:br>
            <a:r>
              <a:rPr lang="fr-FR" b="0" i="0" dirty="0">
                <a:effectLst/>
                <a:latin typeface="Roboto" panose="02000000000000000000" pitchFamily="2" charset="0"/>
              </a:rPr>
              <a:t>Son nom fait référence au sanglier, symbole de son département les Ardennes. </a:t>
            </a:r>
            <a:br>
              <a:rPr lang="fr-FR" b="0" i="0" dirty="0">
                <a:effectLst/>
                <a:latin typeface="Roboto" panose="02000000000000000000" pitchFamily="2" charset="0"/>
              </a:rPr>
            </a:br>
            <a:r>
              <a:rPr lang="fr-FR" b="0" i="0" dirty="0">
                <a:effectLst/>
                <a:latin typeface="Roboto" panose="02000000000000000000" pitchFamily="2" charset="0"/>
              </a:rPr>
              <a:t>Quant à la ville de </a:t>
            </a:r>
            <a:r>
              <a:rPr lang="fr-FR" b="0" i="0" dirty="0" err="1">
                <a:effectLst/>
                <a:latin typeface="Roboto" panose="02000000000000000000" pitchFamily="2" charset="0"/>
              </a:rPr>
              <a:t>Douzy</a:t>
            </a:r>
            <a:r>
              <a:rPr lang="fr-FR" b="0" i="0" dirty="0">
                <a:effectLst/>
                <a:latin typeface="Roboto" panose="02000000000000000000" pitchFamily="2" charset="0"/>
              </a:rPr>
              <a:t>, elle a accueilli pendant un temps un des palais de Charlemagne. </a:t>
            </a:r>
          </a:p>
        </p:txBody>
      </p:sp>
      <p:pic>
        <p:nvPicPr>
          <p:cNvPr id="6" name="Image 5">
            <a:extLst>
              <a:ext uri="{FF2B5EF4-FFF2-40B4-BE49-F238E27FC236}">
                <a16:creationId xmlns:a16="http://schemas.microsoft.com/office/drawing/2014/main" id="{8308A944-1C49-0F98-782B-78E84CA2407F}"/>
              </a:ext>
            </a:extLst>
          </p:cNvPr>
          <p:cNvPicPr>
            <a:picLocks noChangeAspect="1"/>
          </p:cNvPicPr>
          <p:nvPr/>
        </p:nvPicPr>
        <p:blipFill rotWithShape="1">
          <a:blip r:embed="rId4"/>
          <a:srcRect l="20014"/>
          <a:stretch/>
        </p:blipFill>
        <p:spPr>
          <a:xfrm>
            <a:off x="4460240" y="735013"/>
            <a:ext cx="3678826" cy="3005493"/>
          </a:xfrm>
          <a:prstGeom prst="rect">
            <a:avLst/>
          </a:prstGeom>
        </p:spPr>
      </p:pic>
      <p:pic>
        <p:nvPicPr>
          <p:cNvPr id="8" name="Image 7">
            <a:extLst>
              <a:ext uri="{FF2B5EF4-FFF2-40B4-BE49-F238E27FC236}">
                <a16:creationId xmlns:a16="http://schemas.microsoft.com/office/drawing/2014/main" id="{F81008D2-DD44-B63D-36CD-68621B6F4120}"/>
              </a:ext>
            </a:extLst>
          </p:cNvPr>
          <p:cNvPicPr>
            <a:picLocks noChangeAspect="1"/>
          </p:cNvPicPr>
          <p:nvPr/>
        </p:nvPicPr>
        <p:blipFill>
          <a:blip r:embed="rId5"/>
          <a:stretch>
            <a:fillRect/>
          </a:stretch>
        </p:blipFill>
        <p:spPr>
          <a:xfrm>
            <a:off x="8139066" y="735013"/>
            <a:ext cx="3820813" cy="3005493"/>
          </a:xfrm>
          <a:prstGeom prst="rect">
            <a:avLst/>
          </a:prstGeom>
        </p:spPr>
      </p:pic>
      <p:pic>
        <p:nvPicPr>
          <p:cNvPr id="5" name="Picture 2" descr="Drapeau De La France. Illustration 3d Du Drapeau Français Agitant. | Photo  Premium | Drapeau francais, Drapeau, Drapeau pays">
            <a:extLst>
              <a:ext uri="{FF2B5EF4-FFF2-40B4-BE49-F238E27FC236}">
                <a16:creationId xmlns:a16="http://schemas.microsoft.com/office/drawing/2014/main" id="{23BA7B73-2B67-1BB7-3228-8D140BD9C0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46298" y="180200"/>
            <a:ext cx="634392" cy="42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092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8A1A1E6-1E90-149A-25CC-2FD4055F448A}"/>
              </a:ext>
            </a:extLst>
          </p:cNvPr>
          <p:cNvSpPr txBox="1"/>
          <p:nvPr/>
        </p:nvSpPr>
        <p:spPr>
          <a:xfrm>
            <a:off x="798487" y="91824"/>
            <a:ext cx="10595025" cy="2092881"/>
          </a:xfrm>
          <a:prstGeom prst="rect">
            <a:avLst/>
          </a:prstGeom>
          <a:noFill/>
        </p:spPr>
        <p:txBody>
          <a:bodyPr wrap="square" rtlCol="0">
            <a:spAutoFit/>
          </a:bodyPr>
          <a:lstStyle/>
          <a:p>
            <a:pPr algn="ctr"/>
            <a:r>
              <a:rPr lang="fr-FR" b="1" i="0" dirty="0">
                <a:solidFill>
                  <a:srgbClr val="4A4A4A"/>
                </a:solidFill>
                <a:effectLst/>
                <a:latin typeface="Noto Sans" panose="020B0502040504090204" pitchFamily="34" charset="0"/>
              </a:rPr>
              <a:t> 9B LE SENTIER 21</a:t>
            </a:r>
          </a:p>
          <a:p>
            <a:pPr algn="ctr"/>
            <a:endParaRPr lang="fr-FR" b="1" i="0" dirty="0">
              <a:solidFill>
                <a:srgbClr val="4A4A4A"/>
              </a:solidFill>
              <a:effectLst/>
              <a:latin typeface="Noto Sans" panose="020B0502040504090204" pitchFamily="34" charset="0"/>
            </a:endParaRPr>
          </a:p>
          <a:p>
            <a:pPr algn="ctr"/>
            <a:r>
              <a:rPr lang="fr-FR" sz="1800" b="1" i="1" dirty="0" err="1">
                <a:solidFill>
                  <a:srgbClr val="4A4A4A"/>
                </a:solidFill>
                <a:effectLst/>
                <a:latin typeface="inherit"/>
              </a:rPr>
              <a:t>Géochaching</a:t>
            </a:r>
            <a:r>
              <a:rPr lang="fr-FR" sz="1800" b="1" i="1" dirty="0">
                <a:solidFill>
                  <a:srgbClr val="4A4A4A"/>
                </a:solidFill>
                <a:effectLst/>
                <a:latin typeface="inherit"/>
              </a:rPr>
              <a:t> sur les pas de Charlemagne</a:t>
            </a:r>
          </a:p>
          <a:p>
            <a:br>
              <a:rPr lang="fr-FR" sz="1400" b="0" i="1" dirty="0">
                <a:solidFill>
                  <a:srgbClr val="4A4A4A"/>
                </a:solidFill>
                <a:effectLst/>
                <a:latin typeface="inherit"/>
              </a:rPr>
            </a:br>
            <a:r>
              <a:rPr lang="fr-FR" sz="1200" b="0" i="1" dirty="0">
                <a:solidFill>
                  <a:srgbClr val="4A4A4A"/>
                </a:solidFill>
                <a:effectLst/>
                <a:latin typeface="inherit"/>
              </a:rPr>
              <a:t>Une randonnée sur les pas de Charlemagne ... Si le roi des francs aimait résider dans son palais de </a:t>
            </a:r>
            <a:r>
              <a:rPr lang="fr-FR" sz="1200" b="0" i="1" dirty="0" err="1">
                <a:solidFill>
                  <a:srgbClr val="4A4A4A"/>
                </a:solidFill>
                <a:effectLst/>
                <a:latin typeface="inherit"/>
              </a:rPr>
              <a:t>Douzy</a:t>
            </a:r>
            <a:r>
              <a:rPr lang="fr-FR" sz="1200" b="0" i="1" dirty="0">
                <a:solidFill>
                  <a:srgbClr val="4A4A4A"/>
                </a:solidFill>
                <a:effectLst/>
                <a:latin typeface="inherit"/>
              </a:rPr>
              <a:t> et chasser le bison de la foret des Ardennes, la commune de Francheval, un peut plus au nord, porte le nom du cheval Bayard, le "franc cheval", qui a tenue tête a l empereur!</a:t>
            </a:r>
            <a:br>
              <a:rPr lang="fr-FR" sz="1200" b="0" i="1" dirty="0">
                <a:solidFill>
                  <a:srgbClr val="4A4A4A"/>
                </a:solidFill>
                <a:effectLst/>
                <a:latin typeface="Noto Sans" panose="020B0502040504090204" pitchFamily="34" charset="0"/>
              </a:rPr>
            </a:br>
            <a:r>
              <a:rPr lang="fr-FR" sz="1200" b="0" i="1" dirty="0">
                <a:solidFill>
                  <a:srgbClr val="4A4A4A"/>
                </a:solidFill>
                <a:effectLst/>
                <a:latin typeface="inherit"/>
              </a:rPr>
              <a:t>De </a:t>
            </a:r>
            <a:r>
              <a:rPr lang="fr-FR" sz="1200" b="0" i="1" dirty="0" err="1">
                <a:solidFill>
                  <a:srgbClr val="4A4A4A"/>
                </a:solidFill>
                <a:effectLst/>
                <a:latin typeface="inherit"/>
              </a:rPr>
              <a:t>Douzy</a:t>
            </a:r>
            <a:r>
              <a:rPr lang="fr-FR" sz="1200" b="0" i="1" dirty="0">
                <a:solidFill>
                  <a:srgbClr val="4A4A4A"/>
                </a:solidFill>
                <a:effectLst/>
                <a:latin typeface="inherit"/>
              </a:rPr>
              <a:t> a Francheval, il n y a que quelque pas</a:t>
            </a:r>
            <a:br>
              <a:rPr lang="fr-FR" sz="1200" b="0" i="1" dirty="0">
                <a:solidFill>
                  <a:srgbClr val="4A4A4A"/>
                </a:solidFill>
                <a:effectLst/>
                <a:latin typeface="Noto Sans" panose="020B0502040504090204" pitchFamily="34" charset="0"/>
              </a:rPr>
            </a:br>
            <a:r>
              <a:rPr lang="fr-FR" sz="1200" b="0" i="1" dirty="0">
                <a:solidFill>
                  <a:srgbClr val="4A4A4A"/>
                </a:solidFill>
                <a:effectLst/>
                <a:latin typeface="inherit"/>
              </a:rPr>
              <a:t>Une montée douce et régulière, puis un retour sur l autre coteau du ruisseau de la Magne avec un beau panorama sur la vallée de la Chiers et la vallée de la Meuse</a:t>
            </a:r>
            <a:br>
              <a:rPr lang="fr-FR" sz="1400" dirty="0"/>
            </a:br>
            <a:endParaRPr lang="fr-FR" sz="1400" dirty="0"/>
          </a:p>
        </p:txBody>
      </p:sp>
      <p:sp>
        <p:nvSpPr>
          <p:cNvPr id="5" name="ZoneTexte 4">
            <a:extLst>
              <a:ext uri="{FF2B5EF4-FFF2-40B4-BE49-F238E27FC236}">
                <a16:creationId xmlns:a16="http://schemas.microsoft.com/office/drawing/2014/main" id="{68E240E4-8DF3-49EC-F960-C203B28A30DE}"/>
              </a:ext>
            </a:extLst>
          </p:cNvPr>
          <p:cNvSpPr txBox="1"/>
          <p:nvPr/>
        </p:nvSpPr>
        <p:spPr>
          <a:xfrm>
            <a:off x="3214529" y="4950294"/>
            <a:ext cx="8479766" cy="1815882"/>
          </a:xfrm>
          <a:prstGeom prst="rect">
            <a:avLst/>
          </a:prstGeom>
          <a:noFill/>
        </p:spPr>
        <p:txBody>
          <a:bodyPr wrap="square" rtlCol="0">
            <a:spAutoFit/>
          </a:bodyPr>
          <a:lstStyle/>
          <a:p>
            <a:r>
              <a:rPr lang="fr-FR" sz="1200" b="1" i="1" dirty="0">
                <a:solidFill>
                  <a:srgbClr val="0000FF"/>
                </a:solidFill>
                <a:effectLst/>
                <a:latin typeface="inherit"/>
              </a:rPr>
              <a:t>La rando en plusieurs points </a:t>
            </a:r>
            <a:r>
              <a:rPr lang="fr-FR" sz="1200" b="0" i="1" dirty="0">
                <a:solidFill>
                  <a:srgbClr val="0000FF"/>
                </a:solidFill>
                <a:effectLst/>
                <a:latin typeface="inherit"/>
              </a:rPr>
              <a:t>:</a:t>
            </a:r>
            <a:br>
              <a:rPr lang="fr-FR" sz="1200" b="0" i="1" dirty="0">
                <a:solidFill>
                  <a:srgbClr val="4A4A4A"/>
                </a:solidFill>
                <a:effectLst/>
                <a:latin typeface="Noto Sans" panose="020B0502040504090204" pitchFamily="34" charset="0"/>
              </a:rPr>
            </a:br>
            <a:r>
              <a:rPr lang="fr-FR" sz="1000" b="0" i="1" dirty="0">
                <a:solidFill>
                  <a:srgbClr val="4A4A4A"/>
                </a:solidFill>
                <a:effectLst/>
                <a:latin typeface="inherit"/>
              </a:rPr>
              <a:t>- de la cache 0019 pt-</a:t>
            </a:r>
            <a:r>
              <a:rPr lang="fr-FR" sz="1000" b="0" i="1" dirty="0" err="1">
                <a:solidFill>
                  <a:srgbClr val="4A4A4A"/>
                </a:solidFill>
                <a:effectLst/>
                <a:latin typeface="inherit"/>
              </a:rPr>
              <a:t>ge</a:t>
            </a:r>
            <a:r>
              <a:rPr lang="fr-FR" sz="1000" b="0" i="1" dirty="0">
                <a:solidFill>
                  <a:srgbClr val="4A4A4A"/>
                </a:solidFill>
                <a:effectLst/>
                <a:latin typeface="inherit"/>
              </a:rPr>
              <a:t> , suivez la rue des Mouchets puis la rue du Tourniquet</a:t>
            </a:r>
            <a:br>
              <a:rPr lang="fr-FR" sz="1000" b="0" i="1" dirty="0">
                <a:solidFill>
                  <a:srgbClr val="4A4A4A"/>
                </a:solidFill>
                <a:effectLst/>
                <a:latin typeface="Noto Sans" panose="020B0502040504090204" pitchFamily="34" charset="0"/>
              </a:rPr>
            </a:br>
            <a:r>
              <a:rPr lang="fr-FR" sz="1000" b="0" i="1" dirty="0">
                <a:solidFill>
                  <a:srgbClr val="4A4A4A"/>
                </a:solidFill>
                <a:effectLst/>
                <a:latin typeface="inherit"/>
              </a:rPr>
              <a:t>- Emprunter le passage sous voie puis traversez la route nationale de </a:t>
            </a:r>
            <a:r>
              <a:rPr lang="fr-FR" sz="1000" b="0" i="1" dirty="0" err="1">
                <a:solidFill>
                  <a:srgbClr val="4A4A4A"/>
                </a:solidFill>
                <a:effectLst/>
                <a:latin typeface="inherit"/>
              </a:rPr>
              <a:t>maniere</a:t>
            </a:r>
            <a:r>
              <a:rPr lang="fr-FR" sz="1000" b="0" i="1" dirty="0">
                <a:solidFill>
                  <a:srgbClr val="4A4A4A"/>
                </a:solidFill>
                <a:effectLst/>
                <a:latin typeface="inherit"/>
              </a:rPr>
              <a:t> a poursuivre rue Serge </a:t>
            </a:r>
            <a:r>
              <a:rPr lang="fr-FR" sz="1000" b="0" i="1" dirty="0" err="1">
                <a:solidFill>
                  <a:srgbClr val="4A4A4A"/>
                </a:solidFill>
                <a:effectLst/>
                <a:latin typeface="inherit"/>
              </a:rPr>
              <a:t>Closson</a:t>
            </a:r>
            <a:br>
              <a:rPr lang="fr-FR" sz="1000" b="0" i="1" dirty="0">
                <a:solidFill>
                  <a:srgbClr val="4A4A4A"/>
                </a:solidFill>
                <a:effectLst/>
                <a:latin typeface="Noto Sans" panose="020B0502040504090204" pitchFamily="34" charset="0"/>
              </a:rPr>
            </a:br>
            <a:r>
              <a:rPr lang="fr-FR" sz="1000" b="0" i="1" dirty="0">
                <a:solidFill>
                  <a:srgbClr val="4A4A4A"/>
                </a:solidFill>
                <a:effectLst/>
                <a:latin typeface="inherit"/>
              </a:rPr>
              <a:t>- Poursuivez ensuite sur la route de gauche, traverser la RD17 puis montez le chemin de gauche</a:t>
            </a:r>
            <a:br>
              <a:rPr lang="fr-FR" sz="1000" b="0" i="1" dirty="0">
                <a:solidFill>
                  <a:srgbClr val="4A4A4A"/>
                </a:solidFill>
                <a:effectLst/>
                <a:latin typeface="Noto Sans" panose="020B0502040504090204" pitchFamily="34" charset="0"/>
              </a:rPr>
            </a:br>
            <a:r>
              <a:rPr lang="fr-FR" sz="1000" b="0" i="1" dirty="0">
                <a:solidFill>
                  <a:srgbClr val="4A4A4A"/>
                </a:solidFill>
                <a:effectLst/>
                <a:latin typeface="inherit"/>
              </a:rPr>
              <a:t>- au carrefour monter sur la droite puis </a:t>
            </a:r>
            <a:r>
              <a:rPr lang="fr-FR" sz="1000" b="0" i="1" dirty="0" err="1">
                <a:solidFill>
                  <a:srgbClr val="4A4A4A"/>
                </a:solidFill>
                <a:effectLst/>
                <a:latin typeface="inherit"/>
              </a:rPr>
              <a:t>devalez</a:t>
            </a:r>
            <a:r>
              <a:rPr lang="fr-FR" sz="1000" b="0" i="1" dirty="0">
                <a:solidFill>
                  <a:srgbClr val="4A4A4A"/>
                </a:solidFill>
                <a:effectLst/>
                <a:latin typeface="inherit"/>
              </a:rPr>
              <a:t> vers Francheval</a:t>
            </a:r>
            <a:br>
              <a:rPr lang="fr-FR" sz="1000" b="0" i="1" dirty="0">
                <a:solidFill>
                  <a:srgbClr val="4A4A4A"/>
                </a:solidFill>
                <a:effectLst/>
                <a:latin typeface="Noto Sans" panose="020B0502040504090204" pitchFamily="34" charset="0"/>
              </a:rPr>
            </a:br>
            <a:r>
              <a:rPr lang="fr-FR" sz="1000" b="0" i="1" dirty="0">
                <a:solidFill>
                  <a:srgbClr val="4A4A4A"/>
                </a:solidFill>
                <a:effectLst/>
                <a:latin typeface="inherit"/>
              </a:rPr>
              <a:t>- suivez ensuite a gauche la RD4 vers </a:t>
            </a:r>
            <a:r>
              <a:rPr lang="fr-FR" sz="1000" b="0" i="1" dirty="0" err="1">
                <a:solidFill>
                  <a:srgbClr val="4A4A4A"/>
                </a:solidFill>
                <a:effectLst/>
                <a:latin typeface="inherit"/>
              </a:rPr>
              <a:t>Pouru</a:t>
            </a:r>
            <a:r>
              <a:rPr lang="fr-FR" sz="1000" b="0" i="1" dirty="0">
                <a:solidFill>
                  <a:srgbClr val="4A4A4A"/>
                </a:solidFill>
                <a:effectLst/>
                <a:latin typeface="inherit"/>
              </a:rPr>
              <a:t>-aux-Bois</a:t>
            </a:r>
            <a:br>
              <a:rPr lang="fr-FR" sz="1000" b="0" i="1" dirty="0">
                <a:solidFill>
                  <a:srgbClr val="4A4A4A"/>
                </a:solidFill>
                <a:effectLst/>
                <a:latin typeface="Noto Sans" panose="020B0502040504090204" pitchFamily="34" charset="0"/>
              </a:rPr>
            </a:br>
            <a:r>
              <a:rPr lang="fr-FR" sz="1000" b="0" i="1" dirty="0">
                <a:solidFill>
                  <a:srgbClr val="4A4A4A"/>
                </a:solidFill>
                <a:effectLst/>
                <a:latin typeface="inherit"/>
              </a:rPr>
              <a:t>- Veillez a tourner a droite rue de la Cote au Fromage ( un super </a:t>
            </a:r>
            <a:r>
              <a:rPr lang="fr-FR" sz="1000" b="0" i="1" dirty="0" err="1">
                <a:solidFill>
                  <a:srgbClr val="4A4A4A"/>
                </a:solidFill>
                <a:effectLst/>
                <a:latin typeface="inherit"/>
              </a:rPr>
              <a:t>denivele</a:t>
            </a:r>
            <a:r>
              <a:rPr lang="fr-FR" sz="1000" b="0" i="1" dirty="0">
                <a:solidFill>
                  <a:srgbClr val="4A4A4A"/>
                </a:solidFill>
                <a:effectLst/>
                <a:latin typeface="inherit"/>
              </a:rPr>
              <a:t> ne </a:t>
            </a:r>
            <a:r>
              <a:rPr lang="fr-FR" sz="1000" b="0" i="1" dirty="0" err="1">
                <a:solidFill>
                  <a:srgbClr val="4A4A4A"/>
                </a:solidFill>
                <a:effectLst/>
                <a:latin typeface="inherit"/>
              </a:rPr>
              <a:t>parter</a:t>
            </a:r>
            <a:r>
              <a:rPr lang="fr-FR" sz="1000" b="0" i="1" dirty="0">
                <a:solidFill>
                  <a:srgbClr val="4A4A4A"/>
                </a:solidFill>
                <a:effectLst/>
                <a:latin typeface="inherit"/>
              </a:rPr>
              <a:t> pas trop vite ou vos jambes seront en fromage en arrivant au sommet)</a:t>
            </a:r>
            <a:br>
              <a:rPr lang="fr-FR" sz="1000" b="0" i="1" dirty="0">
                <a:solidFill>
                  <a:srgbClr val="4A4A4A"/>
                </a:solidFill>
                <a:effectLst/>
                <a:latin typeface="Noto Sans" panose="020B0502040504090204" pitchFamily="34" charset="0"/>
              </a:rPr>
            </a:br>
            <a:r>
              <a:rPr lang="fr-FR" sz="1000" b="0" i="1" dirty="0">
                <a:solidFill>
                  <a:srgbClr val="4A4A4A"/>
                </a:solidFill>
                <a:effectLst/>
                <a:latin typeface="inherit"/>
              </a:rPr>
              <a:t>- laisser le a gauche et </a:t>
            </a:r>
            <a:r>
              <a:rPr lang="fr-FR" sz="1000" b="0" i="1" dirty="0" err="1">
                <a:solidFill>
                  <a:srgbClr val="4A4A4A"/>
                </a:solidFill>
                <a:effectLst/>
                <a:latin typeface="inherit"/>
              </a:rPr>
              <a:t>prener</a:t>
            </a:r>
            <a:r>
              <a:rPr lang="fr-FR" sz="1000" b="0" i="1" dirty="0">
                <a:solidFill>
                  <a:srgbClr val="4A4A4A"/>
                </a:solidFill>
                <a:effectLst/>
                <a:latin typeface="inherit"/>
              </a:rPr>
              <a:t> le 1 er chemin a droite</a:t>
            </a:r>
            <a:br>
              <a:rPr lang="fr-FR" sz="1000" b="0" i="1" dirty="0">
                <a:solidFill>
                  <a:srgbClr val="4A4A4A"/>
                </a:solidFill>
                <a:effectLst/>
                <a:latin typeface="Noto Sans" panose="020B0502040504090204" pitchFamily="34" charset="0"/>
              </a:rPr>
            </a:br>
            <a:r>
              <a:rPr lang="fr-FR" sz="1000" b="0" i="1" dirty="0">
                <a:solidFill>
                  <a:srgbClr val="4A4A4A"/>
                </a:solidFill>
                <a:effectLst/>
                <a:latin typeface="inherit"/>
              </a:rPr>
              <a:t>- poursuivez </a:t>
            </a:r>
            <a:r>
              <a:rPr lang="fr-FR" sz="1000" b="0" i="1" dirty="0" err="1">
                <a:solidFill>
                  <a:srgbClr val="4A4A4A"/>
                </a:solidFill>
                <a:effectLst/>
                <a:latin typeface="inherit"/>
              </a:rPr>
              <a:t>desormais</a:t>
            </a:r>
            <a:r>
              <a:rPr lang="fr-FR" sz="1000" b="0" i="1" dirty="0">
                <a:solidFill>
                  <a:srgbClr val="4A4A4A"/>
                </a:solidFill>
                <a:effectLst/>
                <a:latin typeface="inherit"/>
              </a:rPr>
              <a:t> tous droit. Attention avec les </a:t>
            </a:r>
            <a:r>
              <a:rPr lang="fr-FR" sz="1000" b="0" i="1" dirty="0" err="1">
                <a:solidFill>
                  <a:srgbClr val="4A4A4A"/>
                </a:solidFill>
                <a:effectLst/>
                <a:latin typeface="inherit"/>
              </a:rPr>
              <a:t>differents</a:t>
            </a:r>
            <a:r>
              <a:rPr lang="fr-FR" sz="1000" b="0" i="1" dirty="0">
                <a:solidFill>
                  <a:srgbClr val="4A4A4A"/>
                </a:solidFill>
                <a:effectLst/>
                <a:latin typeface="inherit"/>
              </a:rPr>
              <a:t> orage le chemin est </a:t>
            </a:r>
            <a:r>
              <a:rPr lang="fr-FR" sz="1000" b="0" i="1" dirty="0" err="1">
                <a:solidFill>
                  <a:srgbClr val="4A4A4A"/>
                </a:solidFill>
                <a:effectLst/>
                <a:latin typeface="inherit"/>
              </a:rPr>
              <a:t>defonce</a:t>
            </a:r>
            <a:r>
              <a:rPr lang="fr-FR" sz="1000" b="0" i="1" dirty="0">
                <a:solidFill>
                  <a:srgbClr val="4A4A4A"/>
                </a:solidFill>
                <a:effectLst/>
                <a:latin typeface="inherit"/>
              </a:rPr>
              <a:t> par des </a:t>
            </a:r>
            <a:r>
              <a:rPr lang="fr-FR" sz="1000" b="0" i="1" dirty="0" err="1">
                <a:solidFill>
                  <a:srgbClr val="4A4A4A"/>
                </a:solidFill>
                <a:effectLst/>
                <a:latin typeface="inherit"/>
              </a:rPr>
              <a:t>ornieres</a:t>
            </a:r>
            <a:r>
              <a:rPr lang="fr-FR" sz="1000" b="0" i="1" dirty="0">
                <a:solidFill>
                  <a:srgbClr val="4A4A4A"/>
                </a:solidFill>
                <a:effectLst/>
                <a:latin typeface="inherit"/>
              </a:rPr>
              <a:t> profondes</a:t>
            </a:r>
            <a:br>
              <a:rPr lang="fr-FR" sz="1000" b="0" i="1" dirty="0">
                <a:solidFill>
                  <a:srgbClr val="4A4A4A"/>
                </a:solidFill>
                <a:effectLst/>
                <a:latin typeface="Noto Sans" panose="020B0502040504090204" pitchFamily="34" charset="0"/>
              </a:rPr>
            </a:br>
            <a:r>
              <a:rPr lang="fr-FR" sz="1000" b="0" i="1" dirty="0">
                <a:solidFill>
                  <a:srgbClr val="4A4A4A"/>
                </a:solidFill>
                <a:effectLst/>
                <a:latin typeface="inherit"/>
              </a:rPr>
              <a:t>- sur la route nationale, tournez a droite puis au feu a gauche de </a:t>
            </a:r>
            <a:r>
              <a:rPr lang="fr-FR" sz="1000" b="0" i="1" dirty="0" err="1">
                <a:solidFill>
                  <a:srgbClr val="4A4A4A"/>
                </a:solidFill>
                <a:effectLst/>
                <a:latin typeface="inherit"/>
              </a:rPr>
              <a:t>maniere</a:t>
            </a:r>
            <a:r>
              <a:rPr lang="fr-FR" sz="1000" b="0" i="1" dirty="0">
                <a:solidFill>
                  <a:srgbClr val="4A4A4A"/>
                </a:solidFill>
                <a:effectLst/>
                <a:latin typeface="inherit"/>
              </a:rPr>
              <a:t> a traverser le chemin de faire et de revenir a la voiture</a:t>
            </a:r>
            <a:br>
              <a:rPr lang="fr-FR" sz="1000" b="0" i="1" dirty="0">
                <a:solidFill>
                  <a:srgbClr val="4A4A4A"/>
                </a:solidFill>
                <a:effectLst/>
                <a:latin typeface="Noto Sans" panose="020B0502040504090204" pitchFamily="34" charset="0"/>
              </a:rPr>
            </a:br>
            <a:endParaRPr lang="fr-FR" sz="1000" dirty="0"/>
          </a:p>
        </p:txBody>
      </p:sp>
      <p:pic>
        <p:nvPicPr>
          <p:cNvPr id="7" name="Image 6">
            <a:extLst>
              <a:ext uri="{FF2B5EF4-FFF2-40B4-BE49-F238E27FC236}">
                <a16:creationId xmlns:a16="http://schemas.microsoft.com/office/drawing/2014/main" id="{7D48C62E-84B1-739D-33CB-D729C5F1EE52}"/>
              </a:ext>
            </a:extLst>
          </p:cNvPr>
          <p:cNvPicPr>
            <a:picLocks noChangeAspect="1"/>
          </p:cNvPicPr>
          <p:nvPr/>
        </p:nvPicPr>
        <p:blipFill>
          <a:blip r:embed="rId3"/>
          <a:stretch>
            <a:fillRect/>
          </a:stretch>
        </p:blipFill>
        <p:spPr>
          <a:xfrm>
            <a:off x="865333" y="2184705"/>
            <a:ext cx="2349196" cy="2407813"/>
          </a:xfrm>
          <a:prstGeom prst="rect">
            <a:avLst/>
          </a:prstGeom>
        </p:spPr>
      </p:pic>
      <p:pic>
        <p:nvPicPr>
          <p:cNvPr id="9" name="Image 8">
            <a:extLst>
              <a:ext uri="{FF2B5EF4-FFF2-40B4-BE49-F238E27FC236}">
                <a16:creationId xmlns:a16="http://schemas.microsoft.com/office/drawing/2014/main" id="{2824D800-EAD5-7402-B84E-A4669FECAD30}"/>
              </a:ext>
            </a:extLst>
          </p:cNvPr>
          <p:cNvPicPr>
            <a:picLocks noChangeAspect="1"/>
          </p:cNvPicPr>
          <p:nvPr/>
        </p:nvPicPr>
        <p:blipFill>
          <a:blip r:embed="rId4"/>
          <a:stretch>
            <a:fillRect/>
          </a:stretch>
        </p:blipFill>
        <p:spPr>
          <a:xfrm>
            <a:off x="7976744" y="2182224"/>
            <a:ext cx="3106217" cy="2412762"/>
          </a:xfrm>
          <a:prstGeom prst="rect">
            <a:avLst/>
          </a:prstGeom>
        </p:spPr>
      </p:pic>
      <p:pic>
        <p:nvPicPr>
          <p:cNvPr id="11" name="Image 10">
            <a:extLst>
              <a:ext uri="{FF2B5EF4-FFF2-40B4-BE49-F238E27FC236}">
                <a16:creationId xmlns:a16="http://schemas.microsoft.com/office/drawing/2014/main" id="{D8ECBB47-8342-17CB-F458-E5F8228D4D5E}"/>
              </a:ext>
            </a:extLst>
          </p:cNvPr>
          <p:cNvPicPr>
            <a:picLocks noChangeAspect="1"/>
          </p:cNvPicPr>
          <p:nvPr/>
        </p:nvPicPr>
        <p:blipFill>
          <a:blip r:embed="rId5"/>
          <a:stretch>
            <a:fillRect/>
          </a:stretch>
        </p:blipFill>
        <p:spPr>
          <a:xfrm>
            <a:off x="4080138" y="2184704"/>
            <a:ext cx="3030996" cy="2407801"/>
          </a:xfrm>
          <a:prstGeom prst="rect">
            <a:avLst/>
          </a:prstGeom>
        </p:spPr>
      </p:pic>
      <p:sp>
        <p:nvSpPr>
          <p:cNvPr id="12" name="ZoneTexte 11">
            <a:extLst>
              <a:ext uri="{FF2B5EF4-FFF2-40B4-BE49-F238E27FC236}">
                <a16:creationId xmlns:a16="http://schemas.microsoft.com/office/drawing/2014/main" id="{384A8AF4-0077-A8A7-79C9-B66BA0A561D7}"/>
              </a:ext>
            </a:extLst>
          </p:cNvPr>
          <p:cNvSpPr txBox="1"/>
          <p:nvPr/>
        </p:nvSpPr>
        <p:spPr>
          <a:xfrm>
            <a:off x="865333" y="5347110"/>
            <a:ext cx="2283309" cy="646331"/>
          </a:xfrm>
          <a:prstGeom prst="rect">
            <a:avLst/>
          </a:prstGeom>
          <a:noFill/>
        </p:spPr>
        <p:txBody>
          <a:bodyPr wrap="square" rtlCol="0">
            <a:spAutoFit/>
          </a:bodyPr>
          <a:lstStyle/>
          <a:p>
            <a:r>
              <a:rPr lang="fr-FR" sz="1800" b="0" i="1" dirty="0">
                <a:solidFill>
                  <a:srgbClr val="0000FF"/>
                </a:solidFill>
                <a:effectLst/>
                <a:latin typeface="inherit"/>
              </a:rPr>
              <a:t>Ballade de 9 km</a:t>
            </a:r>
            <a:br>
              <a:rPr lang="fr-FR" sz="1800" b="0" i="1" dirty="0">
                <a:solidFill>
                  <a:srgbClr val="0000FF"/>
                </a:solidFill>
                <a:effectLst/>
                <a:latin typeface="inherit"/>
              </a:rPr>
            </a:br>
            <a:r>
              <a:rPr lang="fr-FR" sz="1800" b="0" i="1" dirty="0">
                <a:solidFill>
                  <a:srgbClr val="0000FF"/>
                </a:solidFill>
                <a:effectLst/>
                <a:latin typeface="inherit"/>
              </a:rPr>
              <a:t>Bonne ballade!</a:t>
            </a:r>
            <a:endParaRPr lang="fr-FR" dirty="0"/>
          </a:p>
        </p:txBody>
      </p:sp>
      <p:pic>
        <p:nvPicPr>
          <p:cNvPr id="3" name="Picture 2" descr="Drapeau De La France. Illustration 3d Du Drapeau Français Agitant. | Photo  Premium | Drapeau francais, Drapeau, Drapeau pays">
            <a:extLst>
              <a:ext uri="{FF2B5EF4-FFF2-40B4-BE49-F238E27FC236}">
                <a16:creationId xmlns:a16="http://schemas.microsoft.com/office/drawing/2014/main" id="{ACAB582A-A929-7E43-82F4-DA6395A5BA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46298" y="180200"/>
            <a:ext cx="634392" cy="42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2462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ge en ligne">
            <a:extLst>
              <a:ext uri="{FF2B5EF4-FFF2-40B4-BE49-F238E27FC236}">
                <a16:creationId xmlns:a16="http://schemas.microsoft.com/office/drawing/2014/main" id="{42181A55-E4F8-A80E-105E-F1E00B8178D7}"/>
              </a:ext>
            </a:extLst>
          </p:cNvPr>
          <p:cNvSpPr>
            <a:spLocks noChangeAspect="1" noChangeArrowheads="1"/>
          </p:cNvSpPr>
          <p:nvPr/>
        </p:nvSpPr>
        <p:spPr bwMode="auto">
          <a:xfrm>
            <a:off x="59436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 name="Image 5">
            <a:extLst>
              <a:ext uri="{FF2B5EF4-FFF2-40B4-BE49-F238E27FC236}">
                <a16:creationId xmlns:a16="http://schemas.microsoft.com/office/drawing/2014/main" id="{3735B4C8-5D9D-F394-001B-DB926EA522B9}"/>
              </a:ext>
            </a:extLst>
          </p:cNvPr>
          <p:cNvPicPr>
            <a:picLocks noChangeAspect="1"/>
          </p:cNvPicPr>
          <p:nvPr/>
        </p:nvPicPr>
        <p:blipFill rotWithShape="1">
          <a:blip r:embed="rId3"/>
          <a:srcRect b="10964"/>
          <a:stretch/>
        </p:blipFill>
        <p:spPr>
          <a:xfrm>
            <a:off x="526870" y="602791"/>
            <a:ext cx="4483608" cy="2999890"/>
          </a:xfrm>
          <a:prstGeom prst="rect">
            <a:avLst/>
          </a:prstGeom>
        </p:spPr>
      </p:pic>
      <p:pic>
        <p:nvPicPr>
          <p:cNvPr id="8" name="Image 7">
            <a:extLst>
              <a:ext uri="{FF2B5EF4-FFF2-40B4-BE49-F238E27FC236}">
                <a16:creationId xmlns:a16="http://schemas.microsoft.com/office/drawing/2014/main" id="{5E889C33-9205-DD8D-A053-70832CDB0508}"/>
              </a:ext>
            </a:extLst>
          </p:cNvPr>
          <p:cNvPicPr>
            <a:picLocks noChangeAspect="1"/>
          </p:cNvPicPr>
          <p:nvPr/>
        </p:nvPicPr>
        <p:blipFill rotWithShape="1">
          <a:blip r:embed="rId4"/>
          <a:srcRect t="25713" b="14477"/>
          <a:stretch/>
        </p:blipFill>
        <p:spPr>
          <a:xfrm>
            <a:off x="2315930" y="3918102"/>
            <a:ext cx="7560140" cy="2643028"/>
          </a:xfrm>
          <a:prstGeom prst="rect">
            <a:avLst/>
          </a:prstGeom>
        </p:spPr>
      </p:pic>
      <p:pic>
        <p:nvPicPr>
          <p:cNvPr id="10" name="Image 9">
            <a:extLst>
              <a:ext uri="{FF2B5EF4-FFF2-40B4-BE49-F238E27FC236}">
                <a16:creationId xmlns:a16="http://schemas.microsoft.com/office/drawing/2014/main" id="{F49F45C2-65D4-C19E-1820-880CA126A95B}"/>
              </a:ext>
            </a:extLst>
          </p:cNvPr>
          <p:cNvPicPr>
            <a:picLocks noChangeAspect="1"/>
          </p:cNvPicPr>
          <p:nvPr/>
        </p:nvPicPr>
        <p:blipFill rotWithShape="1">
          <a:blip r:embed="rId5"/>
          <a:srcRect l="5458" t="32346" r="10038"/>
          <a:stretch/>
        </p:blipFill>
        <p:spPr>
          <a:xfrm>
            <a:off x="5943600" y="602791"/>
            <a:ext cx="5159358" cy="2999890"/>
          </a:xfrm>
          <a:prstGeom prst="rect">
            <a:avLst/>
          </a:prstGeom>
        </p:spPr>
      </p:pic>
      <p:sp>
        <p:nvSpPr>
          <p:cNvPr id="11" name="ZoneTexte 10">
            <a:extLst>
              <a:ext uri="{FF2B5EF4-FFF2-40B4-BE49-F238E27FC236}">
                <a16:creationId xmlns:a16="http://schemas.microsoft.com/office/drawing/2014/main" id="{FF3C32F9-E333-B8AF-132B-4A0BC29B3E63}"/>
              </a:ext>
            </a:extLst>
          </p:cNvPr>
          <p:cNvSpPr txBox="1"/>
          <p:nvPr/>
        </p:nvSpPr>
        <p:spPr>
          <a:xfrm>
            <a:off x="9331169" y="5914799"/>
            <a:ext cx="2860831" cy="646331"/>
          </a:xfrm>
          <a:prstGeom prst="rect">
            <a:avLst/>
          </a:prstGeom>
          <a:noFill/>
        </p:spPr>
        <p:txBody>
          <a:bodyPr wrap="square">
            <a:spAutoFit/>
          </a:bodyPr>
          <a:lstStyle/>
          <a:p>
            <a:pPr algn="ctr"/>
            <a:r>
              <a:rPr lang="fr-FR" b="1" cap="all" dirty="0">
                <a:solidFill>
                  <a:schemeClr val="accent1">
                    <a:lumMod val="50000"/>
                  </a:schemeClr>
                </a:solidFill>
                <a:latin typeface="Open Sans Condensed"/>
              </a:rPr>
              <a:t>Bowling </a:t>
            </a:r>
          </a:p>
          <a:p>
            <a:pPr algn="ctr"/>
            <a:r>
              <a:rPr lang="fr-FR" b="1" cap="all" dirty="0">
                <a:solidFill>
                  <a:schemeClr val="accent1">
                    <a:lumMod val="50000"/>
                  </a:schemeClr>
                </a:solidFill>
                <a:latin typeface="Open Sans Condensed"/>
              </a:rPr>
              <a:t>de </a:t>
            </a:r>
            <a:r>
              <a:rPr lang="fr-FR" b="1" cap="all" dirty="0" err="1">
                <a:solidFill>
                  <a:schemeClr val="accent1">
                    <a:lumMod val="50000"/>
                  </a:schemeClr>
                </a:solidFill>
                <a:latin typeface="Open Sans Condensed"/>
              </a:rPr>
              <a:t>douzy</a:t>
            </a:r>
            <a:endParaRPr lang="fr-FR" b="1" cap="all" dirty="0">
              <a:solidFill>
                <a:schemeClr val="accent1">
                  <a:lumMod val="50000"/>
                </a:schemeClr>
              </a:solidFill>
              <a:latin typeface="Open Sans Condensed"/>
            </a:endParaRPr>
          </a:p>
        </p:txBody>
      </p:sp>
      <p:pic>
        <p:nvPicPr>
          <p:cNvPr id="5" name="Picture 2" descr="Drapeau De La France. Illustration 3d Du Drapeau Français Agitant. | Photo  Premium | Drapeau francais, Drapeau, Drapeau pays">
            <a:extLst>
              <a:ext uri="{FF2B5EF4-FFF2-40B4-BE49-F238E27FC236}">
                <a16:creationId xmlns:a16="http://schemas.microsoft.com/office/drawing/2014/main" id="{FD164A7B-9004-85A2-7475-38485AFBD2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46298" y="180200"/>
            <a:ext cx="634392" cy="42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3735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and'Eau Meuse en Ardenne">
            <a:extLst>
              <a:ext uri="{FF2B5EF4-FFF2-40B4-BE49-F238E27FC236}">
                <a16:creationId xmlns:a16="http://schemas.microsoft.com/office/drawing/2014/main" id="{F2B88C5B-96A5-D2C3-2B0F-78E6A75AA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930" y="219377"/>
            <a:ext cx="5766070" cy="384404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B1CAA946-CEF3-ADFB-AA28-52E020F104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643" b="13658"/>
          <a:stretch/>
        </p:blipFill>
        <p:spPr bwMode="auto">
          <a:xfrm>
            <a:off x="329930" y="4063423"/>
            <a:ext cx="5766070" cy="2692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Drapeau De La France. Illustration 3d Du Drapeau Français Agitant. | Photo  Premium | Drapeau francais, Drapeau, Drapeau pays">
            <a:extLst>
              <a:ext uri="{FF2B5EF4-FFF2-40B4-BE49-F238E27FC236}">
                <a16:creationId xmlns:a16="http://schemas.microsoft.com/office/drawing/2014/main" id="{D6EA0C18-3885-8FAE-1F3A-7925059EC2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46298" y="180200"/>
            <a:ext cx="634392" cy="4225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D391367-DB3F-2D21-85A3-B2B2B575BA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4931" y="219377"/>
            <a:ext cx="5125395" cy="38344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7D20020-9CEF-50A0-454F-D6CDB81112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4930" y="4053840"/>
            <a:ext cx="5125395" cy="2692400"/>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61C19FB4-2470-4D79-5BB6-32BF8A7D5987}"/>
              </a:ext>
            </a:extLst>
          </p:cNvPr>
          <p:cNvSpPr txBox="1"/>
          <p:nvPr/>
        </p:nvSpPr>
        <p:spPr>
          <a:xfrm>
            <a:off x="6063453" y="602791"/>
            <a:ext cx="5508348" cy="584775"/>
          </a:xfrm>
          <a:prstGeom prst="rect">
            <a:avLst/>
          </a:prstGeom>
          <a:noFill/>
        </p:spPr>
        <p:txBody>
          <a:bodyPr wrap="square">
            <a:spAutoFit/>
          </a:bodyPr>
          <a:lstStyle/>
          <a:p>
            <a:pPr algn="ctr"/>
            <a:r>
              <a:rPr lang="fr-FR" sz="3200" b="1" cap="all" dirty="0">
                <a:solidFill>
                  <a:schemeClr val="bg1"/>
                </a:solidFill>
                <a:latin typeface="Open Sans Condensed"/>
              </a:rPr>
              <a:t>Karting de </a:t>
            </a:r>
            <a:r>
              <a:rPr lang="fr-FR" sz="3200" b="1" cap="all" dirty="0" err="1">
                <a:solidFill>
                  <a:schemeClr val="bg1"/>
                </a:solidFill>
                <a:latin typeface="Open Sans Condensed"/>
              </a:rPr>
              <a:t>douzy</a:t>
            </a:r>
            <a:endParaRPr lang="fr-FR" sz="3200" b="1" cap="all" dirty="0">
              <a:solidFill>
                <a:schemeClr val="bg1"/>
              </a:solidFill>
              <a:latin typeface="Open Sans Condensed"/>
            </a:endParaRPr>
          </a:p>
        </p:txBody>
      </p:sp>
    </p:spTree>
    <p:extLst>
      <p:ext uri="{BB962C8B-B14F-4D97-AF65-F5344CB8AC3E}">
        <p14:creationId xmlns:p14="http://schemas.microsoft.com/office/powerpoint/2010/main" val="3201445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dan pourrait intégrer les « Plus beaux détours de France » - Journal  L'Ardennais abonné">
            <a:extLst>
              <a:ext uri="{FF2B5EF4-FFF2-40B4-BE49-F238E27FC236}">
                <a16:creationId xmlns:a16="http://schemas.microsoft.com/office/drawing/2014/main" id="{ED15A462-0EB1-46A8-698D-48BE35CDD4A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8265"/>
          <a:stretch/>
        </p:blipFill>
        <p:spPr bwMode="auto">
          <a:xfrm>
            <a:off x="524468" y="159352"/>
            <a:ext cx="5143165" cy="3143828"/>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A1AADF02-DC01-4747-FC6C-F0D56BFD3505}"/>
              </a:ext>
            </a:extLst>
          </p:cNvPr>
          <p:cNvPicPr>
            <a:picLocks noChangeAspect="1"/>
          </p:cNvPicPr>
          <p:nvPr/>
        </p:nvPicPr>
        <p:blipFill rotWithShape="1">
          <a:blip r:embed="rId5"/>
          <a:srcRect b="14562"/>
          <a:stretch/>
        </p:blipFill>
        <p:spPr>
          <a:xfrm>
            <a:off x="6606745" y="289644"/>
            <a:ext cx="4702909" cy="3013536"/>
          </a:xfrm>
          <a:prstGeom prst="rect">
            <a:avLst/>
          </a:prstGeom>
        </p:spPr>
      </p:pic>
      <p:pic>
        <p:nvPicPr>
          <p:cNvPr id="1028" name="Picture 4">
            <a:extLst>
              <a:ext uri="{FF2B5EF4-FFF2-40B4-BE49-F238E27FC236}">
                <a16:creationId xmlns:a16="http://schemas.microsoft.com/office/drawing/2014/main" id="{B6E90ABC-73FB-2358-4C81-69EF416CB7C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1275"/>
          <a:stretch/>
        </p:blipFill>
        <p:spPr bwMode="auto">
          <a:xfrm>
            <a:off x="524468" y="3429000"/>
            <a:ext cx="5143165" cy="29455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7936195-7DA1-1213-0145-6F48AD20A3F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770" b="6214"/>
          <a:stretch/>
        </p:blipFill>
        <p:spPr bwMode="auto">
          <a:xfrm>
            <a:off x="6606745" y="3429000"/>
            <a:ext cx="4702908" cy="294550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623129C0-7861-8A7D-FBE3-29F48FD280AA}"/>
              </a:ext>
            </a:extLst>
          </p:cNvPr>
          <p:cNvSpPr txBox="1"/>
          <p:nvPr/>
        </p:nvSpPr>
        <p:spPr>
          <a:xfrm>
            <a:off x="5745892" y="3118514"/>
            <a:ext cx="782594" cy="369332"/>
          </a:xfrm>
          <a:prstGeom prst="rect">
            <a:avLst/>
          </a:prstGeom>
          <a:noFill/>
        </p:spPr>
        <p:txBody>
          <a:bodyPr wrap="square" rtlCol="0">
            <a:spAutoFit/>
          </a:bodyPr>
          <a:lstStyle/>
          <a:p>
            <a:r>
              <a:rPr lang="fr-FR" b="1" dirty="0"/>
              <a:t>Sedan</a:t>
            </a:r>
          </a:p>
        </p:txBody>
      </p:sp>
    </p:spTree>
    <p:extLst>
      <p:ext uri="{BB962C8B-B14F-4D97-AF65-F5344CB8AC3E}">
        <p14:creationId xmlns:p14="http://schemas.microsoft.com/office/powerpoint/2010/main" val="2855653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A842DE6-E09B-5660-D359-CAE88287CCDF}"/>
              </a:ext>
            </a:extLst>
          </p:cNvPr>
          <p:cNvSpPr txBox="1"/>
          <p:nvPr/>
        </p:nvSpPr>
        <p:spPr>
          <a:xfrm>
            <a:off x="391066" y="1214981"/>
            <a:ext cx="5523781" cy="3677930"/>
          </a:xfrm>
          <a:prstGeom prst="rect">
            <a:avLst/>
          </a:prstGeom>
          <a:noFill/>
        </p:spPr>
        <p:txBody>
          <a:bodyPr wrap="square" rtlCol="0">
            <a:spAutoFit/>
          </a:bodyPr>
          <a:lstStyle/>
          <a:p>
            <a:r>
              <a:rPr lang="fr-FR" sz="1100" b="1" dirty="0"/>
              <a:t>De Bouillon à Sedan – Sur la route pimentée.</a:t>
            </a:r>
          </a:p>
          <a:p>
            <a:endParaRPr lang="fr-FR" sz="1000" dirty="0"/>
          </a:p>
          <a:p>
            <a:r>
              <a:rPr lang="fr-FR" sz="1000" dirty="0"/>
              <a:t>Un itinéraire de 16 kilomètres mène de la Belgique à la France et constitue également un cours</a:t>
            </a:r>
          </a:p>
          <a:p>
            <a:r>
              <a:rPr lang="fr-FR" sz="1000" dirty="0"/>
              <a:t>intensif d’histoire européenne. Vous avez pas mal d’effets </a:t>
            </a:r>
            <a:r>
              <a:rPr lang="fr-FR" sz="1000" dirty="0" err="1"/>
              <a:t>aha</a:t>
            </a:r>
            <a:r>
              <a:rPr lang="fr-FR" sz="1000" dirty="0"/>
              <a:t> : Saviez-vous que Bouillon n’est pas</a:t>
            </a:r>
          </a:p>
          <a:p>
            <a:r>
              <a:rPr lang="fr-FR" sz="1000" dirty="0"/>
              <a:t>seulement le nom d’un bouillon de viande copieux, mais une ville dans la vallée de la Semois, qui il y a</a:t>
            </a:r>
          </a:p>
          <a:p>
            <a:r>
              <a:rPr lang="fr-FR" sz="1000" dirty="0"/>
              <a:t>300 ans était une sorte de Silicon Valley de l’art de l’imprimerie de livres ? Et il y a encore plus de</a:t>
            </a:r>
          </a:p>
          <a:p>
            <a:r>
              <a:rPr lang="fr-FR" sz="1000" dirty="0"/>
              <a:t>choses qui vous montrent sur le chemin de Sedan: Le Moyen Âge ici dans le cœur sauvage de l’Europe</a:t>
            </a:r>
          </a:p>
          <a:p>
            <a:r>
              <a:rPr lang="fr-FR" sz="1000" dirty="0"/>
              <a:t>occidentale s’est amusé autant avec l’action que vous l’avez fait. Comme le chevalier Gottfried von</a:t>
            </a:r>
          </a:p>
          <a:p>
            <a:r>
              <a:rPr lang="fr-FR" sz="1000" dirty="0"/>
              <a:t>Bouillon, vous pouvez également compléter l’itinéraire à cheval... ou assez agréable et facile en</a:t>
            </a:r>
          </a:p>
          <a:p>
            <a:r>
              <a:rPr lang="fr-FR" sz="1000" dirty="0" err="1"/>
              <a:t>Segway</a:t>
            </a:r>
            <a:r>
              <a:rPr lang="fr-FR" sz="1000" dirty="0"/>
              <a:t> ou à vélo.</a:t>
            </a:r>
          </a:p>
          <a:p>
            <a:endParaRPr lang="fr-FR" sz="1100" b="1" dirty="0"/>
          </a:p>
          <a:p>
            <a:r>
              <a:rPr lang="fr-FR" sz="1100" b="1" dirty="0"/>
              <a:t>De quoi avez-vous besoin en cours de route Bouillon-Sedan?</a:t>
            </a:r>
          </a:p>
          <a:p>
            <a:endParaRPr lang="fr-FR" sz="1000" dirty="0"/>
          </a:p>
          <a:p>
            <a:r>
              <a:rPr lang="fr-FR" sz="1000" dirty="0"/>
              <a:t>Tout dépend de la façon dont vous voulez vivre les 16 kilomètres. Les </a:t>
            </a:r>
            <a:r>
              <a:rPr lang="fr-FR" sz="1000" dirty="0" err="1"/>
              <a:t>Segways</a:t>
            </a:r>
            <a:r>
              <a:rPr lang="fr-FR" sz="1000" dirty="0"/>
              <a:t> ou les vélos sont</a:t>
            </a:r>
          </a:p>
          <a:p>
            <a:r>
              <a:rPr lang="fr-FR" sz="1000" dirty="0"/>
              <a:t>mieux apportés par vous-même, mais vous pouvez également les louer à mi-chemin à </a:t>
            </a:r>
            <a:r>
              <a:rPr lang="fr-FR" sz="1000" dirty="0" err="1"/>
              <a:t>Corbion</a:t>
            </a:r>
            <a:r>
              <a:rPr lang="fr-FR" sz="1000" dirty="0"/>
              <a:t>. Il en</a:t>
            </a:r>
          </a:p>
          <a:p>
            <a:r>
              <a:rPr lang="fr-FR" sz="1000" dirty="0"/>
              <a:t>va de même pour les chevaux de l’écurie la Chenaie de Nadine Durand, si vous avez l’équipement et</a:t>
            </a:r>
          </a:p>
          <a:p>
            <a:r>
              <a:rPr lang="fr-FR" sz="1000" dirty="0"/>
              <a:t>êtes assez expérimentés, pour être indépendant en selle. Tenue de sport résistante aux intempéries</a:t>
            </a:r>
          </a:p>
          <a:p>
            <a:r>
              <a:rPr lang="fr-FR" sz="1000" dirty="0"/>
              <a:t>et confortable, vous devriez avoir un </a:t>
            </a:r>
            <a:r>
              <a:rPr lang="fr-FR" sz="1000" dirty="0" err="1"/>
              <a:t>kway</a:t>
            </a:r>
            <a:r>
              <a:rPr lang="fr-FR" sz="1000" dirty="0"/>
              <a:t> dans tous les cas, même si vous faites l’itinéraire à pied.</a:t>
            </a:r>
          </a:p>
          <a:p>
            <a:r>
              <a:rPr lang="fr-FR" sz="1000" dirty="0"/>
              <a:t>Bien qu’il soit bien développé, il n’est pas asphalté partout, de sorte que les chaussures de trekking à</a:t>
            </a:r>
          </a:p>
          <a:p>
            <a:r>
              <a:rPr lang="fr-FR" sz="1000" dirty="0"/>
              <a:t>coussin d’air en valent la peine. Si votre sac à dos a assez d’espace, vous pouvez emporter des</a:t>
            </a:r>
          </a:p>
          <a:p>
            <a:r>
              <a:rPr lang="fr-FR" sz="1000" dirty="0"/>
              <a:t>provisions avec vous pour un pique-spontané sur le chemin... ou en espèces et par carte de crédit,</a:t>
            </a:r>
          </a:p>
          <a:p>
            <a:r>
              <a:rPr lang="fr-FR" sz="1000" dirty="0"/>
              <a:t>car le long de la Semois il y a des restaurants, des bars, des cafés et d’autres possibilités de se</a:t>
            </a:r>
          </a:p>
          <a:p>
            <a:r>
              <a:rPr lang="fr-FR" sz="1000" dirty="0"/>
              <a:t>débarrasser de votre argent « juste pour le plaisir ».</a:t>
            </a:r>
          </a:p>
        </p:txBody>
      </p:sp>
      <p:sp>
        <p:nvSpPr>
          <p:cNvPr id="3" name="ZoneTexte 2">
            <a:extLst>
              <a:ext uri="{FF2B5EF4-FFF2-40B4-BE49-F238E27FC236}">
                <a16:creationId xmlns:a16="http://schemas.microsoft.com/office/drawing/2014/main" id="{B3E219E5-E5CD-16A8-D83C-C73E0508FC5C}"/>
              </a:ext>
            </a:extLst>
          </p:cNvPr>
          <p:cNvSpPr txBox="1"/>
          <p:nvPr/>
        </p:nvSpPr>
        <p:spPr>
          <a:xfrm>
            <a:off x="6277154" y="1214981"/>
            <a:ext cx="5523781" cy="4401205"/>
          </a:xfrm>
          <a:prstGeom prst="rect">
            <a:avLst/>
          </a:prstGeom>
          <a:noFill/>
        </p:spPr>
        <p:txBody>
          <a:bodyPr wrap="square" rtlCol="0">
            <a:spAutoFit/>
          </a:bodyPr>
          <a:lstStyle/>
          <a:p>
            <a:r>
              <a:rPr lang="fr-FR" sz="1000" b="1" dirty="0"/>
              <a:t>Que vivez-vous en cours de route Bouillon-Sedan ?</a:t>
            </a:r>
          </a:p>
          <a:p>
            <a:endParaRPr lang="fr-FR" sz="1000" dirty="0"/>
          </a:p>
          <a:p>
            <a:r>
              <a:rPr lang="fr-FR" sz="1000" dirty="0"/>
              <a:t>L’itinéraire est fait pour vous si vous voulez tout : une dose de mystère et de chevalerie, des</a:t>
            </a:r>
          </a:p>
          <a:p>
            <a:r>
              <a:rPr lang="fr-FR" sz="1000" dirty="0"/>
              <a:t>tendances sportives à la mode, une touche de survie en pleine nature, des frissons... et tout cela</a:t>
            </a:r>
          </a:p>
          <a:p>
            <a:r>
              <a:rPr lang="fr-FR" sz="1000" dirty="0"/>
              <a:t>dans un paysage qui est encore un tuyau d’initié pour les curieux. Le château de Bouillon vous donne</a:t>
            </a:r>
          </a:p>
          <a:p>
            <a:r>
              <a:rPr lang="fr-FR" sz="1000" dirty="0"/>
              <a:t>la chair de poule avec des salles de chevaliers et de la fauconnerie ; vous pouvez découvrir comment</a:t>
            </a:r>
          </a:p>
          <a:p>
            <a:r>
              <a:rPr lang="fr-FR" sz="1000" dirty="0"/>
              <a:t>le croisé Godefroid de Bouillon s’est senti dans le musée multimédia </a:t>
            </a:r>
            <a:r>
              <a:rPr lang="fr-FR" sz="1000" dirty="0" err="1"/>
              <a:t>Archéoscope</a:t>
            </a:r>
            <a:r>
              <a:rPr lang="fr-FR" sz="1000" dirty="0"/>
              <a:t>. Mais vous avez</a:t>
            </a:r>
          </a:p>
          <a:p>
            <a:r>
              <a:rPr lang="fr-FR" sz="1000" dirty="0"/>
              <a:t>envie de naviguer vous-même, paisiblement et toujours le long des sifflements de la Semois, sur</a:t>
            </a:r>
          </a:p>
          <a:p>
            <a:r>
              <a:rPr lang="fr-FR" sz="1000" dirty="0"/>
              <a:t>lesquels pédalos à tête de cygnes et kayaks sont chez eux. Vous pouvez les voir encore et encore</a:t>
            </a:r>
          </a:p>
          <a:p>
            <a:r>
              <a:rPr lang="fr-FR" sz="1000" dirty="0"/>
              <a:t>depuis les falaises abruptes qui bordent la rivière et vous donnent de superbes vues sur la vallée. Le</a:t>
            </a:r>
          </a:p>
          <a:p>
            <a:r>
              <a:rPr lang="fr-FR" sz="1000" dirty="0"/>
              <a:t>fait qu’il n’ait pas toujours été aussi idyllique ici vous sera révélé sur le chemin par la fortification de</a:t>
            </a:r>
          </a:p>
          <a:p>
            <a:r>
              <a:rPr lang="fr-FR" sz="1000" dirty="0"/>
              <a:t>la </a:t>
            </a:r>
            <a:r>
              <a:rPr lang="fr-FR" sz="1000" dirty="0" err="1"/>
              <a:t>Hatrelle</a:t>
            </a:r>
            <a:r>
              <a:rPr lang="fr-FR" sz="1000" dirty="0"/>
              <a:t> de la ligne Maginot importante pour la guerre et plus tard, à l’arrivée, aussi le château de</a:t>
            </a:r>
          </a:p>
          <a:p>
            <a:r>
              <a:rPr lang="fr-FR" sz="1000" dirty="0"/>
              <a:t>Sedan, l’une des fortifications les plus imposantes d’Europe. Pendant des siècles, cette région des</a:t>
            </a:r>
          </a:p>
          <a:p>
            <a:r>
              <a:rPr lang="fr-FR" sz="1000" dirty="0"/>
              <a:t>Ardennes lorraine et wallonne a été âprement disputée. Vous êtes assuré d’être heureux de pouvoir</a:t>
            </a:r>
          </a:p>
          <a:p>
            <a:r>
              <a:rPr lang="fr-FR" sz="1000" dirty="0"/>
              <a:t>simplement vous amuser, avec un pique-ou un ballon de football sur les prairies sur les rives de la</a:t>
            </a:r>
          </a:p>
          <a:p>
            <a:r>
              <a:rPr lang="fr-FR" sz="1000" dirty="0"/>
              <a:t>Meuse. Vous avez marché, conduit ou roulé le long d’une frontière autrefois mortelle à travers la</a:t>
            </a:r>
          </a:p>
          <a:p>
            <a:r>
              <a:rPr lang="fr-FR" sz="1000" dirty="0"/>
              <a:t>nature sauvage et à travers les villages ... et sentir à chaque mètre que les ennemis peuvent devenir</a:t>
            </a:r>
          </a:p>
          <a:p>
            <a:r>
              <a:rPr lang="fr-FR" sz="1000" dirty="0"/>
              <a:t>de vrais amis et du danger un plaisir que vous voulez absolument avec vos followers.</a:t>
            </a:r>
          </a:p>
          <a:p>
            <a:endParaRPr lang="fr-FR" sz="1000" dirty="0"/>
          </a:p>
          <a:p>
            <a:r>
              <a:rPr lang="fr-FR" sz="1000" b="1" dirty="0"/>
              <a:t>Où est la meilleure séance photo?</a:t>
            </a:r>
          </a:p>
          <a:p>
            <a:endParaRPr lang="fr-FR" sz="1000" dirty="0"/>
          </a:p>
          <a:p>
            <a:r>
              <a:rPr lang="fr-FR" sz="1000" dirty="0"/>
              <a:t>Un excellent point de vue est le Tombeau du Géant près de </a:t>
            </a:r>
            <a:r>
              <a:rPr lang="fr-FR" sz="1000" dirty="0" err="1"/>
              <a:t>Botassart</a:t>
            </a:r>
            <a:r>
              <a:rPr lang="fr-FR" sz="1000" dirty="0"/>
              <a:t>. Ici, la Semois fait un virage</a:t>
            </a:r>
          </a:p>
          <a:p>
            <a:r>
              <a:rPr lang="fr-FR" sz="1000" dirty="0"/>
              <a:t>rapide à 180 degrés dans sa vallée rocheuse. Si vous voulez collecter des likes avec de la nature</a:t>
            </a:r>
          </a:p>
          <a:p>
            <a:r>
              <a:rPr lang="fr-FR" sz="1000" dirty="0"/>
              <a:t>sauvage, c’est l’endroit où il faut être. Pour un message sérieux et approfondi, les cimetières</a:t>
            </a:r>
          </a:p>
          <a:p>
            <a:r>
              <a:rPr lang="fr-FR" sz="1000" dirty="0"/>
              <a:t>militaires allemand et français de Noyers-Pont-Maugis est le moyen de choix, d’où vous avez une</a:t>
            </a:r>
          </a:p>
          <a:p>
            <a:r>
              <a:rPr lang="fr-FR" sz="1000" dirty="0"/>
              <a:t>vue spectaculaire sur la Meuse. Ici, vous pouvez montrer pourquoi il est important d’apprendre à</a:t>
            </a:r>
          </a:p>
          <a:p>
            <a:r>
              <a:rPr lang="fr-FR" sz="1000" dirty="0"/>
              <a:t>connaître des gens lors d’une visite paisible qui parlent une langue différente de la vôtre et qui ont</a:t>
            </a:r>
          </a:p>
          <a:p>
            <a:r>
              <a:rPr lang="fr-FR" sz="1000" dirty="0"/>
              <a:t>un passeport différent. Mais ils portent leur cœur au même endroit que vous.</a:t>
            </a:r>
          </a:p>
        </p:txBody>
      </p:sp>
      <p:pic>
        <p:nvPicPr>
          <p:cNvPr id="4" name="Picture 2" descr="Drapeau De La France. Illustration 3d Du Drapeau Français Agitant. | Photo  Premium | Drapeau francais, Drapeau, Drapeau pays">
            <a:extLst>
              <a:ext uri="{FF2B5EF4-FFF2-40B4-BE49-F238E27FC236}">
                <a16:creationId xmlns:a16="http://schemas.microsoft.com/office/drawing/2014/main" id="{DC6FE890-BF6E-29FB-F2A4-A90B06634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3739" y="76683"/>
            <a:ext cx="634392" cy="42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540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7E8FD19-DC6F-F5CB-B754-23F0920CD73F}"/>
              </a:ext>
            </a:extLst>
          </p:cNvPr>
          <p:cNvSpPr txBox="1"/>
          <p:nvPr/>
        </p:nvSpPr>
        <p:spPr>
          <a:xfrm>
            <a:off x="482503" y="1165434"/>
            <a:ext cx="5239685" cy="3370153"/>
          </a:xfrm>
          <a:prstGeom prst="rect">
            <a:avLst/>
          </a:prstGeom>
          <a:noFill/>
        </p:spPr>
        <p:txBody>
          <a:bodyPr wrap="square" rtlCol="0">
            <a:spAutoFit/>
          </a:bodyPr>
          <a:lstStyle/>
          <a:p>
            <a:r>
              <a:rPr lang="de-DE" sz="1100" b="1" dirty="0"/>
              <a:t>Von Bouillon nach Sedan – Unterwegs mit Würze</a:t>
            </a:r>
          </a:p>
          <a:p>
            <a:endParaRPr lang="de-DE" sz="1100" b="1" dirty="0"/>
          </a:p>
          <a:p>
            <a:r>
              <a:rPr lang="de-DE" sz="1000" dirty="0"/>
              <a:t>Ein 16 Kilometer langer Weg führt von Belgien nach Frankreich und ist zugleich ein Intensivkurs in Sachen europäischer Geschichte. Du hast etliche Aha-Effekte: Wusstest du, dass Bouillon nicht nur der Name einer deftigen Fleischbrühe ist, sondern einer Stadt im Tal der </a:t>
            </a:r>
            <a:r>
              <a:rPr lang="de-DE" sz="1000" dirty="0" err="1"/>
              <a:t>Semois</a:t>
            </a:r>
            <a:r>
              <a:rPr lang="de-DE" sz="1000" dirty="0"/>
              <a:t>, die vor 300 Jahren eine Art Silicon Valley der Buchdruckerkunst war? Und es gibt noch mehr Dinge, die dir auf dem Weg nach</a:t>
            </a:r>
          </a:p>
          <a:p>
            <a:r>
              <a:rPr lang="de-DE" sz="1000" dirty="0"/>
              <a:t>Sedan zeigen: Das Mittelalter hier im wilden Herzen Westeuropas hatte genauso viel Spaß an der Action wie du. Wie der Ritter Gottfried von Bouillon kannst du die Strecke übrigens auch zu Pferd absolvieren… oder ganz nice und easy per Segway oder Rad.</a:t>
            </a:r>
          </a:p>
          <a:p>
            <a:endParaRPr lang="de-DE" sz="1000" dirty="0"/>
          </a:p>
          <a:p>
            <a:r>
              <a:rPr lang="de-DE" sz="1100" b="1" dirty="0"/>
              <a:t>Was brauchst du auf dem Weg Bouillon-Sedan?</a:t>
            </a:r>
          </a:p>
          <a:p>
            <a:r>
              <a:rPr lang="de-DE" sz="1000" dirty="0"/>
              <a:t>Es kommt ganz darauf an, wie du die 16 Kilometer erleben willst. Segways oder Fahrräder bringst du am besten selbst mit, aber du kannst sie auch auf halber Strecke in </a:t>
            </a:r>
            <a:r>
              <a:rPr lang="de-DE" sz="1000" dirty="0" err="1"/>
              <a:t>Corbion</a:t>
            </a:r>
            <a:r>
              <a:rPr lang="de-DE" sz="1000" dirty="0"/>
              <a:t> leihen. Dasselbe gilt für Pferde vom Reiterhof la </a:t>
            </a:r>
            <a:r>
              <a:rPr lang="de-DE" sz="1000" dirty="0" err="1"/>
              <a:t>Chenaie</a:t>
            </a:r>
            <a:r>
              <a:rPr lang="de-DE" sz="1000" dirty="0"/>
              <a:t> von Nadine Durand, wenn du das Equipment hast und erfahren genug bist, eigenständig im Sattel unterwegs zu sein. Wetterfestes und bequemes Sport-Outfit solltest du auf jeden Fall haben, auch wenn du die Strecke zu Fuß machst. Zwar ist sie gut ausgebaut, doch nicht überall asphaltiert, so dass sich luftgepolsterte Trekkingschuhe lohnen. Wenn dein Rucksack Platz genug hat, kannst du Proviant mitnehmen für ein spontanes Picknick unterwegs… oder Bares und Kreditkarte, denn entlang der </a:t>
            </a:r>
            <a:r>
              <a:rPr lang="de-DE" sz="1000" dirty="0" err="1"/>
              <a:t>Semois</a:t>
            </a:r>
            <a:r>
              <a:rPr lang="de-DE" sz="1000" dirty="0"/>
              <a:t> gibt es Restaurants, Bars, Cafés und andere Gelegenheiten, dein Geld „just </a:t>
            </a:r>
            <a:r>
              <a:rPr lang="de-DE" sz="1000" dirty="0" err="1"/>
              <a:t>for</a:t>
            </a:r>
            <a:r>
              <a:rPr lang="de-DE" sz="1000" dirty="0"/>
              <a:t> </a:t>
            </a:r>
            <a:r>
              <a:rPr lang="de-DE" sz="1000" dirty="0" err="1"/>
              <a:t>fun</a:t>
            </a:r>
            <a:r>
              <a:rPr lang="de-DE" sz="1000" dirty="0"/>
              <a:t>“ loszuwerden.</a:t>
            </a:r>
            <a:endParaRPr lang="fr-FR" sz="1000" dirty="0"/>
          </a:p>
        </p:txBody>
      </p:sp>
      <p:sp>
        <p:nvSpPr>
          <p:cNvPr id="3" name="ZoneTexte 2">
            <a:extLst>
              <a:ext uri="{FF2B5EF4-FFF2-40B4-BE49-F238E27FC236}">
                <a16:creationId xmlns:a16="http://schemas.microsoft.com/office/drawing/2014/main" id="{76BF9D3F-1BFC-3CC6-9E13-CE9786D0A058}"/>
              </a:ext>
            </a:extLst>
          </p:cNvPr>
          <p:cNvSpPr txBox="1"/>
          <p:nvPr/>
        </p:nvSpPr>
        <p:spPr>
          <a:xfrm>
            <a:off x="6469812" y="1165434"/>
            <a:ext cx="5092268" cy="4478149"/>
          </a:xfrm>
          <a:prstGeom prst="rect">
            <a:avLst/>
          </a:prstGeom>
          <a:noFill/>
        </p:spPr>
        <p:txBody>
          <a:bodyPr wrap="square" rtlCol="0">
            <a:spAutoFit/>
          </a:bodyPr>
          <a:lstStyle/>
          <a:p>
            <a:r>
              <a:rPr lang="de-DE" sz="1100" b="1" dirty="0"/>
              <a:t>Was erlebst du auf dem Weg Bouillon-Sedan?</a:t>
            </a:r>
          </a:p>
          <a:p>
            <a:endParaRPr lang="de-DE" sz="1100" b="1" dirty="0"/>
          </a:p>
          <a:p>
            <a:r>
              <a:rPr lang="de-DE" sz="1000" dirty="0"/>
              <a:t>Die Route ist etwas für dich, wenn du alles willst: eine Portion Mystery und Rittertum, angesagte sportliche Trends, ein Hauch von Survival in der Wildnis, chillen… und das Ganze in einer Landschaft, die noch ein Insider-Tipp für Neugierige ist. Die Burg von Bouillon gibt dir Gänsehautgefühl mit Rittersälen und Falknerei; wie sich der Kreuzfahrer Gottfried von Bouillon fühlte, erlebst du im Multimedia-Museum </a:t>
            </a:r>
            <a:r>
              <a:rPr lang="de-DE" sz="1000" dirty="0" err="1"/>
              <a:t>Archéoscope</a:t>
            </a:r>
            <a:r>
              <a:rPr lang="de-DE" sz="1000" dirty="0"/>
              <a:t>. Aber du willst ja selbst cruisen, friedlich und immer den Windungen der </a:t>
            </a:r>
            <a:r>
              <a:rPr lang="de-DE" sz="1000" dirty="0" err="1"/>
              <a:t>Semois</a:t>
            </a:r>
            <a:r>
              <a:rPr lang="de-DE" sz="1000" dirty="0"/>
              <a:t> entlang, auf der sich Schwäne und Kajaks tummeln. Du siehst sie immer wieder von den steilen Klippen aus, die den Fluss säumen und dir tolle Ausblicke ins Tal ermöglichen.</a:t>
            </a:r>
          </a:p>
          <a:p>
            <a:r>
              <a:rPr lang="de-DE" sz="1000" dirty="0"/>
              <a:t>Dass es hier nicht immer so idyllisch war, verraten dir unterwegs die Wehranlage </a:t>
            </a:r>
            <a:r>
              <a:rPr lang="de-DE" sz="1000" dirty="0" err="1"/>
              <a:t>Hatrelle</a:t>
            </a:r>
            <a:r>
              <a:rPr lang="de-DE" sz="1000" dirty="0"/>
              <a:t> der kriegswichtigen </a:t>
            </a:r>
            <a:r>
              <a:rPr lang="de-DE" sz="1000" dirty="0" err="1"/>
              <a:t>Maginotlinie</a:t>
            </a:r>
            <a:r>
              <a:rPr lang="de-DE" sz="1000" dirty="0"/>
              <a:t> und später, am Ziel, auch die Burg von Sedan, eine der imposantesten Festungsanlagen in Europa. Jahrhundertelang war diese Gegend der lothringischen und wallonischen Ardennen heftig umkämpft. Du bist garantiert froh, dass du einfach Spaß haben kannst, beim Picknick oder Fußball auf den Wiesen am Ufer der Maas. Du bist entlang einer einst tödlichen Grenze durch die Wildnis und durch die Dörfer gelaufen, gefahren oder geritten… und spürst mit jedem Meter, dass aus Feinden echte Freunde werden können und aus Gefahren ein Genuss, den du unbedingt mit deinen Followern willst.</a:t>
            </a:r>
          </a:p>
          <a:p>
            <a:endParaRPr lang="de-DE" sz="1100" b="1" dirty="0"/>
          </a:p>
          <a:p>
            <a:r>
              <a:rPr lang="de-DE" sz="1100" b="1" dirty="0"/>
              <a:t>Wo gibt’s die beste Fotosession?</a:t>
            </a:r>
          </a:p>
          <a:p>
            <a:endParaRPr lang="de-DE" sz="1100" b="1" dirty="0"/>
          </a:p>
          <a:p>
            <a:r>
              <a:rPr lang="de-DE" sz="1000" dirty="0"/>
              <a:t>Ein toller Aussichtspunkt ist der Tombeau du </a:t>
            </a:r>
            <a:r>
              <a:rPr lang="de-DE" sz="1000" dirty="0" err="1"/>
              <a:t>Géant</a:t>
            </a:r>
            <a:r>
              <a:rPr lang="de-DE" sz="1000" dirty="0"/>
              <a:t> bei </a:t>
            </a:r>
            <a:r>
              <a:rPr lang="de-DE" sz="1000" dirty="0" err="1"/>
              <a:t>Botassart</a:t>
            </a:r>
            <a:r>
              <a:rPr lang="de-DE" sz="1000" dirty="0"/>
              <a:t>. Hier macht die </a:t>
            </a:r>
            <a:r>
              <a:rPr lang="de-DE" sz="1000" dirty="0" err="1"/>
              <a:t>Semois</a:t>
            </a:r>
            <a:r>
              <a:rPr lang="de-DE" sz="1000" dirty="0"/>
              <a:t> in ihrem felsigen Tal eine rasante 180-Grad-Wendung. Wenn du Likes mit Wildnis pur sammeln willst, ist hier der richtige Ort. Für eine Message mit Ernst und Tiefgang ist der deutsche Soldatenfriedhof von Noyers Pont </a:t>
            </a:r>
            <a:r>
              <a:rPr lang="de-DE" sz="1000" dirty="0" err="1"/>
              <a:t>Maugis</a:t>
            </a:r>
            <a:r>
              <a:rPr lang="de-DE" sz="1000" dirty="0"/>
              <a:t> das Mittel der Wahl, von dem aus du einen spektakulären Blick auf die Maas hast. Hier kannst du zeigen, warum es wichtig ist, auf friedliche Tour Leute kennen zu lernen, die eine andere Sprache als du sprechen und die einen anderen Pass haben. Aber die tragen ihr Herz auf demselben richtigen Fleck wie du.</a:t>
            </a:r>
            <a:endParaRPr lang="fr-FR" sz="1000" dirty="0"/>
          </a:p>
        </p:txBody>
      </p:sp>
      <p:pic>
        <p:nvPicPr>
          <p:cNvPr id="5" name="Picture 2" descr="Drapeau allemand">
            <a:extLst>
              <a:ext uri="{FF2B5EF4-FFF2-40B4-BE49-F238E27FC236}">
                <a16:creationId xmlns:a16="http://schemas.microsoft.com/office/drawing/2014/main" id="{4B71F20D-B27B-CB02-8925-238952F810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4379" y="109414"/>
            <a:ext cx="731648" cy="422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746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1C82F4F-50EA-1017-B270-4F0A36E4BFA3}"/>
              </a:ext>
            </a:extLst>
          </p:cNvPr>
          <p:cNvPicPr>
            <a:picLocks noChangeAspect="1"/>
          </p:cNvPicPr>
          <p:nvPr/>
        </p:nvPicPr>
        <p:blipFill>
          <a:blip r:embed="rId3"/>
          <a:stretch>
            <a:fillRect/>
          </a:stretch>
        </p:blipFill>
        <p:spPr>
          <a:xfrm>
            <a:off x="33263" y="1095632"/>
            <a:ext cx="5630217" cy="5467023"/>
          </a:xfrm>
          <a:prstGeom prst="rect">
            <a:avLst/>
          </a:prstGeom>
        </p:spPr>
      </p:pic>
      <p:pic>
        <p:nvPicPr>
          <p:cNvPr id="4" name="Image 3">
            <a:extLst>
              <a:ext uri="{FF2B5EF4-FFF2-40B4-BE49-F238E27FC236}">
                <a16:creationId xmlns:a16="http://schemas.microsoft.com/office/drawing/2014/main" id="{A8778293-2B4F-09AB-523D-63B92A043557}"/>
              </a:ext>
            </a:extLst>
          </p:cNvPr>
          <p:cNvPicPr>
            <a:picLocks noChangeAspect="1"/>
          </p:cNvPicPr>
          <p:nvPr/>
        </p:nvPicPr>
        <p:blipFill rotWithShape="1">
          <a:blip r:embed="rId4"/>
          <a:srcRect l="1322" r="5155"/>
          <a:stretch/>
        </p:blipFill>
        <p:spPr>
          <a:xfrm>
            <a:off x="5914766" y="3981020"/>
            <a:ext cx="6120715" cy="2581635"/>
          </a:xfrm>
          <a:prstGeom prst="rect">
            <a:avLst/>
          </a:prstGeom>
        </p:spPr>
      </p:pic>
      <p:pic>
        <p:nvPicPr>
          <p:cNvPr id="5" name="Picture 2" descr="ARDENNES EIFEL">
            <a:extLst>
              <a:ext uri="{FF2B5EF4-FFF2-40B4-BE49-F238E27FC236}">
                <a16:creationId xmlns:a16="http://schemas.microsoft.com/office/drawing/2014/main" id="{E57BFB97-A520-3950-63B9-01BC20E338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6024" y="282988"/>
            <a:ext cx="1581900" cy="23560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208A8CF-5F0E-F2DD-4F6F-AC342CE01487}"/>
              </a:ext>
            </a:extLst>
          </p:cNvPr>
          <p:cNvSpPr/>
          <p:nvPr/>
        </p:nvSpPr>
        <p:spPr>
          <a:xfrm>
            <a:off x="4767707" y="621956"/>
            <a:ext cx="988541" cy="1260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238865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B19E3AD-1435-659B-D5D7-B597EC12B35B}"/>
              </a:ext>
            </a:extLst>
          </p:cNvPr>
          <p:cNvPicPr>
            <a:picLocks noChangeAspect="1"/>
          </p:cNvPicPr>
          <p:nvPr/>
        </p:nvPicPr>
        <p:blipFill rotWithShape="1">
          <a:blip r:embed="rId3"/>
          <a:srcRect l="1237" t="4040" r="851" b="8158"/>
          <a:stretch/>
        </p:blipFill>
        <p:spPr>
          <a:xfrm>
            <a:off x="1204191" y="4696525"/>
            <a:ext cx="9783616" cy="1271520"/>
          </a:xfrm>
          <a:prstGeom prst="rect">
            <a:avLst/>
          </a:prstGeom>
        </p:spPr>
      </p:pic>
      <p:pic>
        <p:nvPicPr>
          <p:cNvPr id="2050" name="Picture 2" descr="ARDENNES EIFEL">
            <a:extLst>
              <a:ext uri="{FF2B5EF4-FFF2-40B4-BE49-F238E27FC236}">
                <a16:creationId xmlns:a16="http://schemas.microsoft.com/office/drawing/2014/main" id="{E834034F-A5E6-9392-DB29-2D712E9092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6375" y="523063"/>
            <a:ext cx="2139247" cy="3186112"/>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68175902-15CE-8F6A-24D8-395C29040735}"/>
              </a:ext>
            </a:extLst>
          </p:cNvPr>
          <p:cNvSpPr txBox="1"/>
          <p:nvPr/>
        </p:nvSpPr>
        <p:spPr>
          <a:xfrm>
            <a:off x="4738159" y="5907937"/>
            <a:ext cx="2715680" cy="707886"/>
          </a:xfrm>
          <a:prstGeom prst="rect">
            <a:avLst/>
          </a:prstGeom>
          <a:noFill/>
        </p:spPr>
        <p:txBody>
          <a:bodyPr wrap="none" rtlCol="0">
            <a:spAutoFit/>
          </a:bodyPr>
          <a:lstStyle/>
          <a:p>
            <a:r>
              <a:rPr lang="fr-FR" sz="2000" b="1" dirty="0"/>
              <a:t>Conception : Noël </a:t>
            </a:r>
            <a:r>
              <a:rPr lang="fr-FR" sz="2000" b="1" dirty="0" err="1"/>
              <a:t>Orsat</a:t>
            </a:r>
            <a:endParaRPr lang="fr-FR" sz="2000" b="1" dirty="0"/>
          </a:p>
          <a:p>
            <a:r>
              <a:rPr lang="fr-FR" sz="2000" b="1" dirty="0"/>
              <a:t>Réalisation: Eric Nowak</a:t>
            </a:r>
          </a:p>
        </p:txBody>
      </p:sp>
    </p:spTree>
    <p:extLst>
      <p:ext uri="{BB962C8B-B14F-4D97-AF65-F5344CB8AC3E}">
        <p14:creationId xmlns:p14="http://schemas.microsoft.com/office/powerpoint/2010/main" val="1636484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058CEFB-486B-3019-FA1F-703D4519A5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7" r="9918" b="547"/>
          <a:stretch/>
        </p:blipFill>
        <p:spPr bwMode="auto">
          <a:xfrm>
            <a:off x="428849" y="394157"/>
            <a:ext cx="3897523" cy="28805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D636B29-DD8A-9758-3CD4-F2962F6754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945"/>
          <a:stretch/>
        </p:blipFill>
        <p:spPr bwMode="auto">
          <a:xfrm>
            <a:off x="7897271" y="394157"/>
            <a:ext cx="3741775" cy="27703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848D0BF1-75DE-92B1-0A90-218EFB4315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830"/>
          <a:stretch/>
        </p:blipFill>
        <p:spPr bwMode="auto">
          <a:xfrm>
            <a:off x="428849" y="3687521"/>
            <a:ext cx="3230880" cy="277632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1CF0E6F5-E040-D6FD-90D7-EBDEB445089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016" r="19125"/>
          <a:stretch/>
        </p:blipFill>
        <p:spPr bwMode="auto">
          <a:xfrm>
            <a:off x="8532273" y="3636173"/>
            <a:ext cx="3106773" cy="282767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47BD54D2-94EE-3BE0-F4B9-3504CA2EB8F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3952"/>
          <a:stretch/>
        </p:blipFill>
        <p:spPr bwMode="auto">
          <a:xfrm>
            <a:off x="4961371" y="4447438"/>
            <a:ext cx="2394004" cy="184495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entiers de Grande Randonnée - SGR Belgique - En route pour de nouvelles  aventures sur les sentiers GR ardennais cet été ! Monschau (Montjoie) -  Malmedy - La Roche-en-Ardenne - Saint-Hubert –">
            <a:extLst>
              <a:ext uri="{FF2B5EF4-FFF2-40B4-BE49-F238E27FC236}">
                <a16:creationId xmlns:a16="http://schemas.microsoft.com/office/drawing/2014/main" id="{96719FF1-96E9-B776-B270-18C851F8F9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1371" y="394157"/>
            <a:ext cx="2394004" cy="3676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310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OBILBOARD LUCHON - SAINT-MAMET -">
            <a:extLst>
              <a:ext uri="{FF2B5EF4-FFF2-40B4-BE49-F238E27FC236}">
                <a16:creationId xmlns:a16="http://schemas.microsoft.com/office/drawing/2014/main" id="{2756CC66-6DB4-D9FA-18C2-90218DD01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24" y="173469"/>
            <a:ext cx="4784891" cy="2901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mment choisir un vélo de montagne pour enfant | Vifa Magazine">
            <a:extLst>
              <a:ext uri="{FF2B5EF4-FFF2-40B4-BE49-F238E27FC236}">
                <a16:creationId xmlns:a16="http://schemas.microsoft.com/office/drawing/2014/main" id="{6C1FC13D-69AC-1B7D-3A69-6CB8FFCF60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8522" y="3429000"/>
            <a:ext cx="4784891" cy="318747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zebrouck : une randonnée inclusive organisée par Spor'Adapt">
            <a:extLst>
              <a:ext uri="{FF2B5EF4-FFF2-40B4-BE49-F238E27FC236}">
                <a16:creationId xmlns:a16="http://schemas.microsoft.com/office/drawing/2014/main" id="{D5C3FE99-D6C3-E938-CC56-8DCAF2B214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5874" y="173470"/>
            <a:ext cx="5161102" cy="2901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480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andern in Hauset">
            <a:extLst>
              <a:ext uri="{FF2B5EF4-FFF2-40B4-BE49-F238E27FC236}">
                <a16:creationId xmlns:a16="http://schemas.microsoft.com/office/drawing/2014/main" id="{E11CF629-3C20-B7B9-7F22-DE6B28D0B1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3346" y="218809"/>
            <a:ext cx="4779332" cy="31852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Wandern in Hauset">
            <a:extLst>
              <a:ext uri="{FF2B5EF4-FFF2-40B4-BE49-F238E27FC236}">
                <a16:creationId xmlns:a16="http://schemas.microsoft.com/office/drawing/2014/main" id="{FFE4E1AF-C8C0-FDCA-E82C-C61873CE26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058" t="38362" r="11101"/>
          <a:stretch/>
        </p:blipFill>
        <p:spPr bwMode="auto">
          <a:xfrm>
            <a:off x="519322" y="230659"/>
            <a:ext cx="4545478" cy="317338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D17EDAEC-28D3-5A4E-4F6C-CC946D13E63A}"/>
              </a:ext>
            </a:extLst>
          </p:cNvPr>
          <p:cNvPicPr>
            <a:picLocks noChangeAspect="1"/>
          </p:cNvPicPr>
          <p:nvPr/>
        </p:nvPicPr>
        <p:blipFill rotWithShape="1">
          <a:blip r:embed="rId5"/>
          <a:srcRect t="27144"/>
          <a:stretch/>
        </p:blipFill>
        <p:spPr>
          <a:xfrm>
            <a:off x="2997797" y="3624196"/>
            <a:ext cx="6196406" cy="3012603"/>
          </a:xfrm>
          <a:prstGeom prst="rect">
            <a:avLst/>
          </a:prstGeom>
        </p:spPr>
      </p:pic>
      <p:pic>
        <p:nvPicPr>
          <p:cNvPr id="2" name="Picture 2">
            <a:extLst>
              <a:ext uri="{FF2B5EF4-FFF2-40B4-BE49-F238E27FC236}">
                <a16:creationId xmlns:a16="http://schemas.microsoft.com/office/drawing/2014/main" id="{550B1E88-7ACF-5686-309F-2F51D28D79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709" t="1881" r="36219" b="15444"/>
          <a:stretch/>
        </p:blipFill>
        <p:spPr bwMode="auto">
          <a:xfrm>
            <a:off x="4343399" y="221201"/>
            <a:ext cx="2549947" cy="3182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588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6314FF9D-4301-B0C0-2090-C83D4226CBE1}"/>
              </a:ext>
            </a:extLst>
          </p:cNvPr>
          <p:cNvPicPr>
            <a:picLocks noChangeAspect="1"/>
          </p:cNvPicPr>
          <p:nvPr/>
        </p:nvPicPr>
        <p:blipFill>
          <a:blip r:embed="rId3"/>
          <a:stretch>
            <a:fillRect/>
          </a:stretch>
        </p:blipFill>
        <p:spPr>
          <a:xfrm>
            <a:off x="2852285" y="204337"/>
            <a:ext cx="6487430" cy="6449325"/>
          </a:xfrm>
          <a:prstGeom prst="rect">
            <a:avLst/>
          </a:prstGeom>
        </p:spPr>
      </p:pic>
      <p:sp>
        <p:nvSpPr>
          <p:cNvPr id="6" name="ZoneTexte 5">
            <a:extLst>
              <a:ext uri="{FF2B5EF4-FFF2-40B4-BE49-F238E27FC236}">
                <a16:creationId xmlns:a16="http://schemas.microsoft.com/office/drawing/2014/main" id="{20E22A9B-24C7-5D00-97B3-A68101EB33CF}"/>
              </a:ext>
            </a:extLst>
          </p:cNvPr>
          <p:cNvSpPr txBox="1"/>
          <p:nvPr/>
        </p:nvSpPr>
        <p:spPr>
          <a:xfrm>
            <a:off x="3859731" y="5193177"/>
            <a:ext cx="1212783" cy="461665"/>
          </a:xfrm>
          <a:prstGeom prst="rect">
            <a:avLst/>
          </a:prstGeom>
          <a:noFill/>
        </p:spPr>
        <p:txBody>
          <a:bodyPr wrap="square" rtlCol="0">
            <a:spAutoFit/>
          </a:bodyPr>
          <a:lstStyle/>
          <a:p>
            <a:r>
              <a:rPr lang="fr-FR" sz="2400" b="1" dirty="0">
                <a:highlight>
                  <a:srgbClr val="FFFF00"/>
                </a:highlight>
                <a:latin typeface="Arial" panose="020B0604020202020204" pitchFamily="34" charset="0"/>
                <a:cs typeface="Arial" panose="020B0604020202020204" pitchFamily="34" charset="0"/>
              </a:rPr>
              <a:t>Sedan</a:t>
            </a:r>
          </a:p>
        </p:txBody>
      </p:sp>
      <p:sp>
        <p:nvSpPr>
          <p:cNvPr id="7" name="ZoneTexte 6">
            <a:extLst>
              <a:ext uri="{FF2B5EF4-FFF2-40B4-BE49-F238E27FC236}">
                <a16:creationId xmlns:a16="http://schemas.microsoft.com/office/drawing/2014/main" id="{1A4D9B20-89CD-5844-67E7-67697AE4D369}"/>
              </a:ext>
            </a:extLst>
          </p:cNvPr>
          <p:cNvSpPr txBox="1"/>
          <p:nvPr/>
        </p:nvSpPr>
        <p:spPr>
          <a:xfrm>
            <a:off x="6959067" y="847024"/>
            <a:ext cx="1596190" cy="461665"/>
          </a:xfrm>
          <a:prstGeom prst="rect">
            <a:avLst/>
          </a:prstGeom>
          <a:noFill/>
        </p:spPr>
        <p:txBody>
          <a:bodyPr wrap="square" rtlCol="0">
            <a:spAutoFit/>
          </a:bodyPr>
          <a:lstStyle/>
          <a:p>
            <a:r>
              <a:rPr lang="fr-FR" sz="2400" b="1" dirty="0">
                <a:highlight>
                  <a:srgbClr val="FFFF00"/>
                </a:highlight>
                <a:latin typeface="Arial" panose="020B0604020202020204" pitchFamily="34" charset="0"/>
                <a:cs typeface="Arial" panose="020B0604020202020204" pitchFamily="34" charset="0"/>
              </a:rPr>
              <a:t>Bouillon</a:t>
            </a:r>
          </a:p>
        </p:txBody>
      </p:sp>
      <p:sp>
        <p:nvSpPr>
          <p:cNvPr id="10" name="ZoneTexte 9">
            <a:extLst>
              <a:ext uri="{FF2B5EF4-FFF2-40B4-BE49-F238E27FC236}">
                <a16:creationId xmlns:a16="http://schemas.microsoft.com/office/drawing/2014/main" id="{5C3C448C-B62C-0A06-8BBE-06B06FE280F7}"/>
              </a:ext>
            </a:extLst>
          </p:cNvPr>
          <p:cNvSpPr txBox="1"/>
          <p:nvPr/>
        </p:nvSpPr>
        <p:spPr>
          <a:xfrm>
            <a:off x="0" y="115503"/>
            <a:ext cx="4804913" cy="461665"/>
          </a:xfrm>
          <a:prstGeom prst="rect">
            <a:avLst/>
          </a:prstGeom>
          <a:noFill/>
        </p:spPr>
        <p:txBody>
          <a:bodyPr wrap="square" rtlCol="0">
            <a:spAutoFit/>
          </a:bodyPr>
          <a:lstStyle/>
          <a:p>
            <a:r>
              <a:rPr lang="fr-FR" sz="2400" b="1" dirty="0">
                <a:solidFill>
                  <a:schemeClr val="bg1"/>
                </a:solidFill>
                <a:highlight>
                  <a:srgbClr val="0000FF"/>
                </a:highlight>
                <a:latin typeface="Arial" panose="020B0604020202020204" pitchFamily="34" charset="0"/>
                <a:cs typeface="Arial" panose="020B0604020202020204" pitchFamily="34" charset="0"/>
              </a:rPr>
              <a:t>GR 14 entre Bouillon et Sedan</a:t>
            </a:r>
          </a:p>
        </p:txBody>
      </p:sp>
      <p:pic>
        <p:nvPicPr>
          <p:cNvPr id="2" name="Picture 2" descr="drapeau 3d belgique 1228873 - Telecharger Vectoriel Gratuit, Clipart  Graphique, Vecteur Dessins et Pictogramme Gratuit">
            <a:extLst>
              <a:ext uri="{FF2B5EF4-FFF2-40B4-BE49-F238E27FC236}">
                <a16:creationId xmlns:a16="http://schemas.microsoft.com/office/drawing/2014/main" id="{6F4AB714-591B-31AA-8BF0-C2243F6B93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0290" y="928001"/>
            <a:ext cx="634392" cy="3806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rapeau De La France. Illustration 3d Du Drapeau Français Agitant. | Photo  Premium | Drapeau francais, Drapeau, Drapeau pays">
            <a:extLst>
              <a:ext uri="{FF2B5EF4-FFF2-40B4-BE49-F238E27FC236}">
                <a16:creationId xmlns:a16="http://schemas.microsoft.com/office/drawing/2014/main" id="{63C23B92-38BD-6A65-2B61-3834A807E1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5898" y="3966892"/>
            <a:ext cx="634392" cy="422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07456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4813</TotalTime>
  <Words>2323</Words>
  <Application>Microsoft Office PowerPoint</Application>
  <PresentationFormat>Grand écran</PresentationFormat>
  <Paragraphs>226</Paragraphs>
  <Slides>53</Slides>
  <Notes>53</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53</vt:i4>
      </vt:variant>
    </vt:vector>
  </HeadingPairs>
  <TitlesOfParts>
    <vt:vector size="63" baseType="lpstr">
      <vt:lpstr>Arial</vt:lpstr>
      <vt:lpstr>Arial Narrow</vt:lpstr>
      <vt:lpstr>Calibri</vt:lpstr>
      <vt:lpstr>Calibri Light</vt:lpstr>
      <vt:lpstr>Helvetica Neue</vt:lpstr>
      <vt:lpstr>inherit</vt:lpstr>
      <vt:lpstr>Noto Sans</vt:lpstr>
      <vt:lpstr>Open Sans Condensed</vt:lpstr>
      <vt:lpstr>Roboto</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Eric Nowak</dc:creator>
  <cp:lastModifiedBy>noel orsat</cp:lastModifiedBy>
  <cp:revision>63</cp:revision>
  <cp:lastPrinted>2022-10-05T11:13:07Z</cp:lastPrinted>
  <dcterms:created xsi:type="dcterms:W3CDTF">2022-09-07T20:36:44Z</dcterms:created>
  <dcterms:modified xsi:type="dcterms:W3CDTF">2022-10-08T20:38:02Z</dcterms:modified>
</cp:coreProperties>
</file>