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7" r:id="rId6"/>
    <p:sldId id="259" r:id="rId7"/>
    <p:sldId id="268" r:id="rId8"/>
    <p:sldId id="258" r:id="rId9"/>
    <p:sldId id="260" r:id="rId10"/>
    <p:sldId id="261" r:id="rId11"/>
    <p:sldId id="263" r:id="rId12"/>
    <p:sldId id="262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64E2-556A-40B6-BF28-014AE2B6E1BA}" type="datetimeFigureOut">
              <a:rPr lang="fr-FR" smtClean="0"/>
              <a:t>23/07/2023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5BB372CC-AAB4-4D07-A9A8-A0F9039546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76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64E2-556A-40B6-BF28-014AE2B6E1BA}" type="datetimeFigureOut">
              <a:rPr lang="fr-FR" smtClean="0"/>
              <a:t>23/07/2023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BB372CC-AAB4-4D07-A9A8-A0F9039546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93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64E2-556A-40B6-BF28-014AE2B6E1BA}" type="datetimeFigureOut">
              <a:rPr lang="fr-FR" smtClean="0"/>
              <a:t>23/07/2023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BB372CC-AAB4-4D07-A9A8-A0F9039546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989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64E2-556A-40B6-BF28-014AE2B6E1BA}" type="datetimeFigureOut">
              <a:rPr lang="fr-FR" smtClean="0"/>
              <a:t>23/07/2023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BB372CC-AAB4-4D07-A9A8-A0F903954666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4703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64E2-556A-40B6-BF28-014AE2B6E1BA}" type="datetimeFigureOut">
              <a:rPr lang="fr-FR" smtClean="0"/>
              <a:t>23/07/2023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BB372CC-AAB4-4D07-A9A8-A0F9039546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16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64E2-556A-40B6-BF28-014AE2B6E1BA}" type="datetimeFigureOut">
              <a:rPr lang="fr-FR" smtClean="0"/>
              <a:t>23/07/2023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72CC-AAB4-4D07-A9A8-A0F9039546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177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64E2-556A-40B6-BF28-014AE2B6E1BA}" type="datetimeFigureOut">
              <a:rPr lang="fr-FR" smtClean="0"/>
              <a:t>23/07/2023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72CC-AAB4-4D07-A9A8-A0F9039546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591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64E2-556A-40B6-BF28-014AE2B6E1BA}" type="datetimeFigureOut">
              <a:rPr lang="fr-FR" smtClean="0"/>
              <a:t>23/07/2023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72CC-AAB4-4D07-A9A8-A0F9039546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42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27864E2-556A-40B6-BF28-014AE2B6E1BA}" type="datetimeFigureOut">
              <a:rPr lang="fr-FR" smtClean="0"/>
              <a:t>23/07/2023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BB372CC-AAB4-4D07-A9A8-A0F9039546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64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64E2-556A-40B6-BF28-014AE2B6E1BA}" type="datetimeFigureOut">
              <a:rPr lang="fr-FR" smtClean="0"/>
              <a:t>23/07/2023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72CC-AAB4-4D07-A9A8-A0F9039546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38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64E2-556A-40B6-BF28-014AE2B6E1BA}" type="datetimeFigureOut">
              <a:rPr lang="fr-FR" smtClean="0"/>
              <a:t>23/07/2023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BB372CC-AAB4-4D07-A9A8-A0F9039546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79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64E2-556A-40B6-BF28-014AE2B6E1BA}" type="datetimeFigureOut">
              <a:rPr lang="fr-FR" smtClean="0"/>
              <a:t>23/07/2023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72CC-AAB4-4D07-A9A8-A0F9039546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44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64E2-556A-40B6-BF28-014AE2B6E1BA}" type="datetimeFigureOut">
              <a:rPr lang="fr-FR" smtClean="0"/>
              <a:t>23/07/2023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72CC-AAB4-4D07-A9A8-A0F9039546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31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64E2-556A-40B6-BF28-014AE2B6E1BA}" type="datetimeFigureOut">
              <a:rPr lang="fr-FR" smtClean="0"/>
              <a:t>23/07/2023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72CC-AAB4-4D07-A9A8-A0F9039546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52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64E2-556A-40B6-BF28-014AE2B6E1BA}" type="datetimeFigureOut">
              <a:rPr lang="fr-FR" smtClean="0"/>
              <a:t>23/07/2023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72CC-AAB4-4D07-A9A8-A0F9039546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72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64E2-556A-40B6-BF28-014AE2B6E1BA}" type="datetimeFigureOut">
              <a:rPr lang="fr-FR" smtClean="0"/>
              <a:t>23/07/2023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72CC-AAB4-4D07-A9A8-A0F9039546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03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64E2-556A-40B6-BF28-014AE2B6E1BA}" type="datetimeFigureOut">
              <a:rPr lang="fr-FR" smtClean="0"/>
              <a:t>23/07/2023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72CC-AAB4-4D07-A9A8-A0F9039546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13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864E2-556A-40B6-BF28-014AE2B6E1BA}" type="datetimeFigureOut">
              <a:rPr lang="fr-FR" smtClean="0"/>
              <a:t>23/07/2023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372CC-AAB4-4D07-A9A8-A0F9039546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804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Les </a:t>
            </a:r>
            <a:r>
              <a:rPr lang="de-DE" dirty="0" err="1"/>
              <a:t>guerres</a:t>
            </a:r>
            <a:r>
              <a:rPr lang="de-DE" dirty="0"/>
              <a:t> en Europe</a:t>
            </a:r>
            <a:endParaRPr lang="fr-FR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0322" y="4420416"/>
            <a:ext cx="8144134" cy="1117687"/>
          </a:xfrm>
        </p:spPr>
        <p:txBody>
          <a:bodyPr/>
          <a:lstStyle/>
          <a:p>
            <a:r>
              <a:rPr lang="de-DE" dirty="0"/>
              <a:t>Intervention </a:t>
            </a:r>
            <a:r>
              <a:rPr lang="de-DE" dirty="0" err="1"/>
              <a:t>dans</a:t>
            </a:r>
            <a:r>
              <a:rPr lang="de-DE" dirty="0"/>
              <a:t> le </a:t>
            </a:r>
            <a:r>
              <a:rPr lang="de-DE" dirty="0" err="1"/>
              <a:t>cadre</a:t>
            </a:r>
            <a:r>
              <a:rPr lang="de-DE" dirty="0"/>
              <a:t> du </a:t>
            </a:r>
            <a:r>
              <a:rPr lang="de-DE" dirty="0" err="1"/>
              <a:t>projet</a:t>
            </a:r>
            <a:r>
              <a:rPr lang="de-DE" dirty="0"/>
              <a:t> „</a:t>
            </a:r>
            <a:r>
              <a:rPr lang="de-DE" dirty="0" err="1"/>
              <a:t>Nouvelle</a:t>
            </a:r>
            <a:r>
              <a:rPr lang="de-DE" dirty="0"/>
              <a:t> </a:t>
            </a:r>
            <a:r>
              <a:rPr lang="de-DE" dirty="0" err="1"/>
              <a:t>déclaration</a:t>
            </a:r>
            <a:r>
              <a:rPr lang="de-DE" dirty="0"/>
              <a:t> Schuman“, 13 </a:t>
            </a:r>
            <a:r>
              <a:rPr lang="de-DE" dirty="0" err="1"/>
              <a:t>mai</a:t>
            </a:r>
            <a:r>
              <a:rPr lang="de-DE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520759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Les </a:t>
            </a:r>
            <a:r>
              <a:rPr lang="de-DE" dirty="0" err="1"/>
              <a:t>bombardements</a:t>
            </a:r>
            <a:r>
              <a:rPr lang="de-DE" dirty="0"/>
              <a:t> des </a:t>
            </a:r>
            <a:r>
              <a:rPr lang="de-DE" dirty="0" err="1"/>
              <a:t>villes</a:t>
            </a:r>
            <a:endParaRPr lang="fr-FR" dirty="0"/>
          </a:p>
        </p:txBody>
      </p:sp>
      <p:pic>
        <p:nvPicPr>
          <p:cNvPr id="2050" name="Picture 2" descr="Zerstörung Warschaus – Wikiped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94" y="4352192"/>
            <a:ext cx="2534229" cy="208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6276987" y="2336873"/>
            <a:ext cx="4810113" cy="3599316"/>
          </a:xfrm>
        </p:spPr>
        <p:txBody>
          <a:bodyPr/>
          <a:lstStyle/>
          <a:p>
            <a:r>
              <a:rPr lang="de-DE" dirty="0"/>
              <a:t>Coventry (</a:t>
            </a:r>
            <a:r>
              <a:rPr lang="de-DE" dirty="0" err="1"/>
              <a:t>Angleterre</a:t>
            </a:r>
            <a:r>
              <a:rPr lang="de-DE" dirty="0"/>
              <a:t>) 1940</a:t>
            </a:r>
          </a:p>
          <a:p>
            <a:r>
              <a:rPr lang="de-DE" dirty="0" err="1"/>
              <a:t>Hambourg</a:t>
            </a:r>
            <a:r>
              <a:rPr lang="de-DE" dirty="0"/>
              <a:t> 1943</a:t>
            </a:r>
          </a:p>
          <a:p>
            <a:r>
              <a:rPr lang="de-DE" dirty="0" err="1"/>
              <a:t>Varsovie</a:t>
            </a:r>
            <a:r>
              <a:rPr lang="de-DE" dirty="0"/>
              <a:t> 1944</a:t>
            </a:r>
          </a:p>
          <a:p>
            <a:r>
              <a:rPr lang="de-DE" dirty="0" err="1"/>
              <a:t>Dresde</a:t>
            </a:r>
            <a:r>
              <a:rPr lang="de-DE" dirty="0"/>
              <a:t> 1945</a:t>
            </a:r>
          </a:p>
          <a:p>
            <a:endParaRPr lang="fr-FR" dirty="0"/>
          </a:p>
        </p:txBody>
      </p:sp>
      <p:sp>
        <p:nvSpPr>
          <p:cNvPr id="10" name="AutoShape 4" descr="Coventry Blitz - Wikipedia"/>
          <p:cNvSpPr>
            <a:spLocks noChangeAspect="1" noChangeArrowheads="1"/>
          </p:cNvSpPr>
          <p:nvPr/>
        </p:nvSpPr>
        <p:spPr bwMode="auto">
          <a:xfrm flipV="1">
            <a:off x="155575" y="160338"/>
            <a:ext cx="304800" cy="210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6" descr="Coventry Blitz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6" name="Picture 8" descr="Coventry Blitz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79215"/>
            <a:ext cx="2637448" cy="242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0" descr="Operation Gomorrha –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60" name="Picture 12" descr="https://upload.wikimedia.org/wikipedia/commons/9/96/Bundesarchiv_Bild_183-Z0309-310%2C_Zerst%C3%B6rtes_Dresd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184" y="4461397"/>
            <a:ext cx="2929804" cy="197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upload.wikimedia.org/wikipedia/commons/thumb/b/b9/Royal_Air_Force_Bomber_Command%2C_1942-1945._CL3400.jpg/180px-Royal_Air_Force_Bomber_Command%2C_1942-1945._CL34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312" y="1825624"/>
            <a:ext cx="2628323" cy="217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033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 </a:t>
            </a:r>
            <a:r>
              <a:rPr lang="de-DE" dirty="0" err="1"/>
              <a:t>bilan</a:t>
            </a:r>
            <a:r>
              <a:rPr lang="de-DE" dirty="0"/>
              <a:t> de la </a:t>
            </a:r>
            <a:r>
              <a:rPr lang="de-DE" dirty="0" err="1"/>
              <a:t>guerre</a:t>
            </a:r>
            <a:r>
              <a:rPr lang="de-DE" dirty="0"/>
              <a:t> II</a:t>
            </a:r>
            <a:endParaRPr lang="fr-FR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Des </a:t>
            </a:r>
            <a:r>
              <a:rPr lang="de-DE" dirty="0" err="1"/>
              <a:t>millions</a:t>
            </a:r>
            <a:r>
              <a:rPr lang="de-DE" dirty="0"/>
              <a:t> de </a:t>
            </a:r>
            <a:r>
              <a:rPr lang="de-DE" dirty="0" err="1"/>
              <a:t>femmes</a:t>
            </a:r>
            <a:r>
              <a:rPr lang="de-DE" dirty="0"/>
              <a:t> </a:t>
            </a:r>
            <a:r>
              <a:rPr lang="de-DE" dirty="0" err="1"/>
              <a:t>deviennent</a:t>
            </a:r>
            <a:r>
              <a:rPr lang="de-DE" dirty="0"/>
              <a:t> </a:t>
            </a:r>
            <a:r>
              <a:rPr lang="de-DE" dirty="0" err="1"/>
              <a:t>veuves</a:t>
            </a:r>
            <a:r>
              <a:rPr lang="de-DE" dirty="0"/>
              <a:t>; les </a:t>
            </a:r>
            <a:r>
              <a:rPr lang="de-DE" dirty="0" err="1"/>
              <a:t>derniers</a:t>
            </a:r>
            <a:r>
              <a:rPr lang="de-DE" dirty="0"/>
              <a:t> </a:t>
            </a:r>
            <a:r>
              <a:rPr lang="de-DE" dirty="0" err="1"/>
              <a:t>prisonniers</a:t>
            </a:r>
            <a:r>
              <a:rPr lang="de-DE" dirty="0"/>
              <a:t> de </a:t>
            </a:r>
            <a:r>
              <a:rPr lang="de-DE" dirty="0" err="1"/>
              <a:t>guerre</a:t>
            </a:r>
            <a:r>
              <a:rPr lang="de-DE" dirty="0"/>
              <a:t> </a:t>
            </a:r>
            <a:r>
              <a:rPr lang="de-DE" dirty="0" err="1"/>
              <a:t>rentrent</a:t>
            </a:r>
            <a:r>
              <a:rPr lang="de-DE" dirty="0"/>
              <a:t> en 1955, </a:t>
            </a:r>
            <a:r>
              <a:rPr lang="de-DE" dirty="0" err="1"/>
              <a:t>pour</a:t>
            </a:r>
            <a:r>
              <a:rPr lang="de-DE" dirty="0"/>
              <a:t> </a:t>
            </a:r>
            <a:r>
              <a:rPr lang="de-DE" dirty="0" err="1"/>
              <a:t>d‘autres</a:t>
            </a:r>
            <a:r>
              <a:rPr lang="de-DE" dirty="0"/>
              <a:t> </a:t>
            </a:r>
            <a:r>
              <a:rPr lang="de-DE" dirty="0" err="1"/>
              <a:t>ce</a:t>
            </a:r>
            <a:r>
              <a:rPr lang="de-DE" dirty="0"/>
              <a:t> </a:t>
            </a:r>
            <a:r>
              <a:rPr lang="de-DE" dirty="0" err="1"/>
              <a:t>n‘est</a:t>
            </a:r>
            <a:r>
              <a:rPr lang="de-DE" dirty="0"/>
              <a:t> </a:t>
            </a:r>
            <a:r>
              <a:rPr lang="de-DE" dirty="0" err="1"/>
              <a:t>jamais</a:t>
            </a:r>
            <a:r>
              <a:rPr lang="de-DE" dirty="0"/>
              <a:t> le </a:t>
            </a:r>
            <a:r>
              <a:rPr lang="de-DE" dirty="0" err="1"/>
              <a:t>cas</a:t>
            </a:r>
            <a:endParaRPr lang="de-DE" dirty="0"/>
          </a:p>
          <a:p>
            <a:r>
              <a:rPr lang="de-DE" dirty="0"/>
              <a:t>Les </a:t>
            </a:r>
            <a:r>
              <a:rPr lang="de-DE" dirty="0" err="1"/>
              <a:t>viols</a:t>
            </a:r>
            <a:r>
              <a:rPr lang="de-DE" dirty="0"/>
              <a:t> </a:t>
            </a:r>
            <a:r>
              <a:rPr lang="de-DE" dirty="0" err="1"/>
              <a:t>sont</a:t>
            </a:r>
            <a:r>
              <a:rPr lang="de-DE" dirty="0"/>
              <a:t> </a:t>
            </a:r>
            <a:r>
              <a:rPr lang="de-DE" dirty="0" err="1"/>
              <a:t>une</a:t>
            </a:r>
            <a:r>
              <a:rPr lang="de-DE" dirty="0"/>
              <a:t> </a:t>
            </a:r>
            <a:r>
              <a:rPr lang="de-DE" dirty="0" err="1"/>
              <a:t>pratique</a:t>
            </a:r>
            <a:r>
              <a:rPr lang="de-DE" dirty="0"/>
              <a:t> courante; des </a:t>
            </a:r>
            <a:r>
              <a:rPr lang="de-DE" dirty="0" err="1"/>
              <a:t>millions</a:t>
            </a:r>
            <a:r>
              <a:rPr lang="de-DE" dirty="0"/>
              <a:t> de </a:t>
            </a:r>
            <a:r>
              <a:rPr lang="de-DE" dirty="0" err="1"/>
              <a:t>femmes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</a:t>
            </a:r>
            <a:r>
              <a:rPr lang="de-DE" dirty="0" err="1"/>
              <a:t>tous</a:t>
            </a:r>
            <a:r>
              <a:rPr lang="de-DE" dirty="0"/>
              <a:t> les </a:t>
            </a:r>
            <a:r>
              <a:rPr lang="de-DE" dirty="0" err="1"/>
              <a:t>théâtres</a:t>
            </a:r>
            <a:r>
              <a:rPr lang="de-DE" dirty="0"/>
              <a:t> de </a:t>
            </a:r>
            <a:r>
              <a:rPr lang="de-DE" dirty="0" err="1"/>
              <a:t>guerre</a:t>
            </a:r>
            <a:r>
              <a:rPr lang="de-DE" dirty="0"/>
              <a:t> en </a:t>
            </a:r>
            <a:r>
              <a:rPr lang="de-DE" dirty="0" err="1"/>
              <a:t>ont</a:t>
            </a:r>
            <a:r>
              <a:rPr lang="de-DE" dirty="0"/>
              <a:t> </a:t>
            </a:r>
            <a:r>
              <a:rPr lang="de-DE" dirty="0" err="1"/>
              <a:t>subies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2580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 </a:t>
            </a:r>
            <a:r>
              <a:rPr lang="de-DE" dirty="0" err="1"/>
              <a:t>bilan</a:t>
            </a:r>
            <a:r>
              <a:rPr lang="de-DE" dirty="0"/>
              <a:t> de la </a:t>
            </a:r>
            <a:r>
              <a:rPr lang="de-DE" dirty="0" err="1"/>
              <a:t>guerre</a:t>
            </a:r>
            <a:endParaRPr lang="fr-FR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65 </a:t>
            </a:r>
            <a:r>
              <a:rPr lang="de-DE" dirty="0" err="1"/>
              <a:t>millions</a:t>
            </a:r>
            <a:r>
              <a:rPr lang="de-DE" dirty="0"/>
              <a:t> de </a:t>
            </a:r>
            <a:r>
              <a:rPr lang="de-DE" dirty="0" err="1"/>
              <a:t>morts</a:t>
            </a:r>
            <a:r>
              <a:rPr lang="de-DE" dirty="0"/>
              <a:t>: plus de </a:t>
            </a:r>
            <a:r>
              <a:rPr lang="de-DE" dirty="0" err="1"/>
              <a:t>civils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de </a:t>
            </a:r>
            <a:r>
              <a:rPr lang="de-DE" dirty="0" err="1"/>
              <a:t>soldats</a:t>
            </a:r>
            <a:r>
              <a:rPr lang="de-DE" dirty="0"/>
              <a:t>, </a:t>
            </a:r>
            <a:r>
              <a:rPr lang="de-DE" dirty="0" err="1"/>
              <a:t>deux</a:t>
            </a:r>
            <a:r>
              <a:rPr lang="de-DE" dirty="0"/>
              <a:t> </a:t>
            </a:r>
            <a:r>
              <a:rPr lang="de-DE" dirty="0" err="1"/>
              <a:t>tiers</a:t>
            </a:r>
            <a:r>
              <a:rPr lang="de-DE" dirty="0"/>
              <a:t> en Europe, 27 </a:t>
            </a:r>
            <a:r>
              <a:rPr lang="de-DE" dirty="0" err="1"/>
              <a:t>millions</a:t>
            </a:r>
            <a:r>
              <a:rPr lang="de-DE" dirty="0"/>
              <a:t> </a:t>
            </a:r>
            <a:r>
              <a:rPr lang="de-DE" dirty="0" err="1"/>
              <a:t>seuls</a:t>
            </a:r>
            <a:r>
              <a:rPr lang="de-DE" dirty="0"/>
              <a:t> en Union </a:t>
            </a:r>
            <a:r>
              <a:rPr lang="de-DE" dirty="0" err="1"/>
              <a:t>soviétique</a:t>
            </a:r>
            <a:endParaRPr lang="de-DE" dirty="0"/>
          </a:p>
          <a:p>
            <a:r>
              <a:rPr lang="de-DE" dirty="0"/>
              <a:t>11 </a:t>
            </a:r>
            <a:r>
              <a:rPr lang="de-DE" dirty="0" err="1"/>
              <a:t>millions</a:t>
            </a:r>
            <a:r>
              <a:rPr lang="de-DE" dirty="0"/>
              <a:t> de </a:t>
            </a:r>
            <a:r>
              <a:rPr lang="de-DE" dirty="0" err="1"/>
              <a:t>personnes</a:t>
            </a:r>
            <a:r>
              <a:rPr lang="de-DE" dirty="0"/>
              <a:t> </a:t>
            </a:r>
            <a:r>
              <a:rPr lang="de-DE" dirty="0" err="1"/>
              <a:t>déplacées</a:t>
            </a:r>
            <a:r>
              <a:rPr lang="de-DE" dirty="0"/>
              <a:t> (DPs), </a:t>
            </a:r>
            <a:r>
              <a:rPr lang="de-DE" dirty="0" err="1"/>
              <a:t>notamment</a:t>
            </a:r>
            <a:r>
              <a:rPr lang="de-DE" dirty="0"/>
              <a:t> des </a:t>
            </a:r>
            <a:r>
              <a:rPr lang="de-DE" dirty="0" err="1"/>
              <a:t>anciens</a:t>
            </a:r>
            <a:r>
              <a:rPr lang="de-DE" dirty="0"/>
              <a:t> </a:t>
            </a:r>
            <a:r>
              <a:rPr lang="de-DE" dirty="0" err="1"/>
              <a:t>travailleurs</a:t>
            </a:r>
            <a:r>
              <a:rPr lang="de-DE" dirty="0"/>
              <a:t> </a:t>
            </a:r>
            <a:r>
              <a:rPr lang="de-DE" dirty="0" err="1"/>
              <a:t>forcées</a:t>
            </a:r>
            <a:r>
              <a:rPr lang="de-DE" dirty="0"/>
              <a:t> en </a:t>
            </a:r>
            <a:r>
              <a:rPr lang="de-DE" dirty="0" err="1"/>
              <a:t>Allemagne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594122" y="2336873"/>
            <a:ext cx="5387469" cy="3599316"/>
          </a:xfrm>
        </p:spPr>
        <p:txBody>
          <a:bodyPr/>
          <a:lstStyle/>
          <a:p>
            <a:r>
              <a:rPr lang="de-DE" dirty="0"/>
              <a:t>Les </a:t>
            </a:r>
            <a:r>
              <a:rPr lang="de-DE" dirty="0" err="1"/>
              <a:t>frontières</a:t>
            </a:r>
            <a:r>
              <a:rPr lang="de-DE" dirty="0"/>
              <a:t> de </a:t>
            </a:r>
            <a:r>
              <a:rPr lang="de-DE" dirty="0" err="1"/>
              <a:t>l‘Europe</a:t>
            </a:r>
            <a:r>
              <a:rPr lang="de-DE" dirty="0"/>
              <a:t> </a:t>
            </a:r>
            <a:r>
              <a:rPr lang="de-DE" dirty="0" err="1"/>
              <a:t>sont</a:t>
            </a:r>
            <a:r>
              <a:rPr lang="de-DE" dirty="0"/>
              <a:t> </a:t>
            </a:r>
            <a:r>
              <a:rPr lang="de-DE" dirty="0" err="1"/>
              <a:t>rédessinées</a:t>
            </a:r>
            <a:r>
              <a:rPr lang="de-DE" dirty="0"/>
              <a:t> (</a:t>
            </a:r>
            <a:r>
              <a:rPr lang="de-DE" dirty="0" err="1"/>
              <a:t>conférence</a:t>
            </a:r>
            <a:r>
              <a:rPr lang="de-DE" dirty="0"/>
              <a:t> de </a:t>
            </a:r>
            <a:r>
              <a:rPr lang="de-DE" dirty="0" err="1"/>
              <a:t>Yalta</a:t>
            </a:r>
            <a:r>
              <a:rPr lang="de-DE" dirty="0"/>
              <a:t> en </a:t>
            </a:r>
            <a:r>
              <a:rPr lang="de-DE" dirty="0" err="1"/>
              <a:t>février</a:t>
            </a:r>
            <a:r>
              <a:rPr lang="de-DE" dirty="0"/>
              <a:t> 1945 et </a:t>
            </a:r>
            <a:r>
              <a:rPr lang="de-DE" dirty="0" err="1"/>
              <a:t>conférence</a:t>
            </a:r>
            <a:r>
              <a:rPr lang="de-DE" dirty="0"/>
              <a:t> de Potsdam en </a:t>
            </a:r>
            <a:r>
              <a:rPr lang="de-DE" dirty="0" err="1"/>
              <a:t>juillet</a:t>
            </a:r>
            <a:r>
              <a:rPr lang="de-DE" dirty="0"/>
              <a:t> 1945); </a:t>
            </a:r>
            <a:r>
              <a:rPr lang="de-DE" dirty="0" err="1"/>
              <a:t>l‘Est</a:t>
            </a:r>
            <a:r>
              <a:rPr lang="de-DE" dirty="0"/>
              <a:t> du </a:t>
            </a:r>
            <a:r>
              <a:rPr lang="de-DE" dirty="0" err="1"/>
              <a:t>continent</a:t>
            </a:r>
            <a:r>
              <a:rPr lang="de-DE" dirty="0"/>
              <a:t> </a:t>
            </a:r>
            <a:r>
              <a:rPr lang="de-DE" dirty="0" err="1"/>
              <a:t>sera</a:t>
            </a:r>
            <a:r>
              <a:rPr lang="de-DE" dirty="0"/>
              <a:t> </a:t>
            </a:r>
            <a:r>
              <a:rPr lang="de-DE" dirty="0" err="1"/>
              <a:t>sous</a:t>
            </a:r>
            <a:r>
              <a:rPr lang="de-DE" dirty="0"/>
              <a:t> </a:t>
            </a:r>
            <a:r>
              <a:rPr lang="de-DE" dirty="0" err="1"/>
              <a:t>domination</a:t>
            </a:r>
            <a:r>
              <a:rPr lang="de-DE" dirty="0"/>
              <a:t> </a:t>
            </a:r>
            <a:r>
              <a:rPr lang="de-DE" dirty="0" err="1"/>
              <a:t>soviétique</a:t>
            </a:r>
            <a:endParaRPr lang="de-DE" dirty="0"/>
          </a:p>
          <a:p>
            <a:r>
              <a:rPr lang="de-DE" dirty="0"/>
              <a:t>12 à 14 </a:t>
            </a:r>
            <a:r>
              <a:rPr lang="de-DE" dirty="0" err="1"/>
              <a:t>millions</a:t>
            </a:r>
            <a:r>
              <a:rPr lang="de-DE" dirty="0"/>
              <a:t> </a:t>
            </a:r>
            <a:r>
              <a:rPr lang="de-DE" dirty="0" err="1"/>
              <a:t>d‘Allemands</a:t>
            </a:r>
            <a:r>
              <a:rPr lang="de-DE" dirty="0"/>
              <a:t> </a:t>
            </a:r>
            <a:r>
              <a:rPr lang="de-DE" dirty="0" err="1"/>
              <a:t>expulsés</a:t>
            </a:r>
            <a:r>
              <a:rPr lang="de-DE" dirty="0"/>
              <a:t> de </a:t>
            </a:r>
            <a:r>
              <a:rPr lang="de-DE" dirty="0" err="1"/>
              <a:t>l‘Europe</a:t>
            </a:r>
            <a:r>
              <a:rPr lang="de-DE" dirty="0"/>
              <a:t> </a:t>
            </a:r>
            <a:r>
              <a:rPr lang="de-DE" dirty="0" err="1"/>
              <a:t>centrale</a:t>
            </a:r>
            <a:r>
              <a:rPr lang="de-DE" dirty="0"/>
              <a:t> et </a:t>
            </a:r>
            <a:r>
              <a:rPr lang="de-DE" dirty="0" err="1"/>
              <a:t>orientale</a:t>
            </a:r>
            <a:r>
              <a:rPr lang="de-DE" dirty="0"/>
              <a:t>; ~ 600.000 </a:t>
            </a:r>
            <a:r>
              <a:rPr lang="de-DE" dirty="0" err="1"/>
              <a:t>morts</a:t>
            </a:r>
            <a:endParaRPr lang="de-DE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7115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L‘Ukraine</a:t>
            </a:r>
            <a:r>
              <a:rPr lang="de-DE" dirty="0"/>
              <a:t> hier et </a:t>
            </a:r>
            <a:r>
              <a:rPr lang="de-DE" dirty="0" err="1"/>
              <a:t>aujourd‘hui</a:t>
            </a:r>
            <a:endParaRPr lang="fr-FR" dirty="0"/>
          </a:p>
        </p:txBody>
      </p:sp>
      <p:pic>
        <p:nvPicPr>
          <p:cNvPr id="1028" name="Picture 4" descr="Fichier:Ruined Kiev in WWII.jpg — Wikipéd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6" y="1916679"/>
            <a:ext cx="4188382" cy="266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6895385" y="2354457"/>
            <a:ext cx="4700058" cy="3599316"/>
          </a:xfrm>
        </p:spPr>
        <p:txBody>
          <a:bodyPr/>
          <a:lstStyle/>
          <a:p>
            <a:r>
              <a:rPr lang="de-DE" dirty="0" err="1"/>
              <a:t>Kiev</a:t>
            </a:r>
            <a:r>
              <a:rPr lang="de-DE" dirty="0"/>
              <a:t> en 1944 (</a:t>
            </a:r>
            <a:r>
              <a:rPr lang="de-DE" dirty="0" err="1"/>
              <a:t>gauche</a:t>
            </a:r>
            <a:r>
              <a:rPr lang="de-DE" dirty="0"/>
              <a:t>) et </a:t>
            </a:r>
            <a:r>
              <a:rPr lang="de-DE" dirty="0" err="1"/>
              <a:t>Kiev</a:t>
            </a:r>
            <a:r>
              <a:rPr lang="de-DE" dirty="0"/>
              <a:t> en 2022 (</a:t>
            </a:r>
            <a:r>
              <a:rPr lang="de-DE" dirty="0" err="1"/>
              <a:t>droite</a:t>
            </a:r>
            <a:r>
              <a:rPr lang="de-DE" dirty="0"/>
              <a:t>)</a:t>
            </a:r>
          </a:p>
          <a:p>
            <a:r>
              <a:rPr lang="de-DE" dirty="0"/>
              <a:t>Monument de </a:t>
            </a:r>
            <a:r>
              <a:rPr lang="de-DE" dirty="0" err="1"/>
              <a:t>Babyn</a:t>
            </a:r>
            <a:r>
              <a:rPr lang="de-DE" dirty="0"/>
              <a:t> </a:t>
            </a:r>
            <a:r>
              <a:rPr lang="de-DE" dirty="0" err="1"/>
              <a:t>Jar</a:t>
            </a:r>
            <a:r>
              <a:rPr lang="de-DE" dirty="0"/>
              <a:t> (en </a:t>
            </a:r>
            <a:r>
              <a:rPr lang="de-DE" dirty="0" err="1"/>
              <a:t>bas</a:t>
            </a:r>
            <a:r>
              <a:rPr lang="de-DE" dirty="0"/>
              <a:t> à </a:t>
            </a:r>
            <a:r>
              <a:rPr lang="de-DE" dirty="0" err="1"/>
              <a:t>gauche</a:t>
            </a:r>
            <a:r>
              <a:rPr lang="de-DE" dirty="0"/>
              <a:t>)</a:t>
            </a:r>
            <a:endParaRPr lang="fr-FR" dirty="0"/>
          </a:p>
        </p:txBody>
      </p:sp>
      <p:pic>
        <p:nvPicPr>
          <p:cNvPr id="1030" name="Picture 6" descr="Battle of Kyiv (2022)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994" y="2073030"/>
            <a:ext cx="2411779" cy="321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upload.wikimedia.org/wikipedia/de/d/da/Denkmal_Babi_Y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1" y="4660176"/>
            <a:ext cx="3372086" cy="217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624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 </a:t>
            </a:r>
            <a:r>
              <a:rPr lang="de-DE" dirty="0" err="1"/>
              <a:t>déclaration</a:t>
            </a:r>
            <a:r>
              <a:rPr lang="de-DE" dirty="0"/>
              <a:t> Schuman</a:t>
            </a:r>
            <a:endParaRPr lang="fr-FR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Date </a:t>
            </a:r>
            <a:r>
              <a:rPr lang="de-DE" dirty="0" err="1"/>
              <a:t>symbolique</a:t>
            </a:r>
            <a:r>
              <a:rPr lang="de-DE" dirty="0"/>
              <a:t>: 9 </a:t>
            </a:r>
            <a:r>
              <a:rPr lang="de-DE" dirty="0" err="1"/>
              <a:t>mai</a:t>
            </a:r>
            <a:r>
              <a:rPr lang="de-DE" dirty="0"/>
              <a:t> 1950, 5 ans </a:t>
            </a:r>
            <a:r>
              <a:rPr lang="de-DE" dirty="0" err="1"/>
              <a:t>après</a:t>
            </a:r>
            <a:r>
              <a:rPr lang="de-DE" dirty="0"/>
              <a:t> la </a:t>
            </a:r>
            <a:r>
              <a:rPr lang="de-DE" dirty="0" err="1"/>
              <a:t>fin</a:t>
            </a:r>
            <a:r>
              <a:rPr lang="de-DE" dirty="0"/>
              <a:t> de la </a:t>
            </a:r>
            <a:r>
              <a:rPr lang="de-DE" dirty="0" err="1"/>
              <a:t>guerre</a:t>
            </a:r>
            <a:endParaRPr lang="de-DE" dirty="0"/>
          </a:p>
          <a:p>
            <a:r>
              <a:rPr lang="de-DE" dirty="0" err="1"/>
              <a:t>Contexte</a:t>
            </a:r>
            <a:r>
              <a:rPr lang="de-DE" dirty="0"/>
              <a:t>: </a:t>
            </a:r>
            <a:r>
              <a:rPr lang="de-DE" dirty="0" err="1"/>
              <a:t>début</a:t>
            </a:r>
            <a:r>
              <a:rPr lang="de-DE" dirty="0"/>
              <a:t> de </a:t>
            </a:r>
            <a:r>
              <a:rPr lang="de-DE" dirty="0" err="1"/>
              <a:t>l‘essor</a:t>
            </a:r>
            <a:r>
              <a:rPr lang="de-DE" dirty="0"/>
              <a:t> </a:t>
            </a:r>
            <a:r>
              <a:rPr lang="de-DE" dirty="0" err="1"/>
              <a:t>économique</a:t>
            </a:r>
            <a:r>
              <a:rPr lang="de-DE" dirty="0"/>
              <a:t> en Europe </a:t>
            </a:r>
            <a:r>
              <a:rPr lang="de-DE" dirty="0" err="1"/>
              <a:t>occidentale</a:t>
            </a:r>
            <a:r>
              <a:rPr lang="de-DE" dirty="0"/>
              <a:t>, </a:t>
            </a:r>
            <a:r>
              <a:rPr lang="de-DE" dirty="0" err="1"/>
              <a:t>guerre</a:t>
            </a:r>
            <a:r>
              <a:rPr lang="de-DE" dirty="0"/>
              <a:t> </a:t>
            </a:r>
            <a:r>
              <a:rPr lang="de-DE" dirty="0" err="1"/>
              <a:t>froide</a:t>
            </a:r>
            <a:r>
              <a:rPr lang="de-DE" dirty="0"/>
              <a:t> (</a:t>
            </a:r>
            <a:r>
              <a:rPr lang="de-DE" dirty="0" err="1"/>
              <a:t>guerre</a:t>
            </a:r>
            <a:r>
              <a:rPr lang="de-DE" dirty="0"/>
              <a:t> en </a:t>
            </a:r>
            <a:r>
              <a:rPr lang="de-DE" dirty="0" err="1"/>
              <a:t>Corée</a:t>
            </a:r>
            <a:r>
              <a:rPr lang="de-DE" dirty="0"/>
              <a:t> la </a:t>
            </a:r>
            <a:r>
              <a:rPr lang="de-DE" dirty="0" err="1"/>
              <a:t>même</a:t>
            </a:r>
            <a:r>
              <a:rPr lang="de-DE" dirty="0"/>
              <a:t> </a:t>
            </a:r>
            <a:r>
              <a:rPr lang="de-DE" dirty="0" err="1"/>
              <a:t>année</a:t>
            </a:r>
            <a:r>
              <a:rPr lang="de-DE" dirty="0"/>
              <a:t>)</a:t>
            </a:r>
          </a:p>
          <a:p>
            <a:r>
              <a:rPr lang="de-DE" dirty="0"/>
              <a:t>Comment </a:t>
            </a:r>
            <a:r>
              <a:rPr lang="de-DE" dirty="0" err="1"/>
              <a:t>réintégrer</a:t>
            </a:r>
            <a:r>
              <a:rPr lang="de-DE" dirty="0"/>
              <a:t> </a:t>
            </a:r>
            <a:r>
              <a:rPr lang="de-DE" dirty="0" err="1"/>
              <a:t>l‘Allemagne</a:t>
            </a:r>
            <a:r>
              <a:rPr lang="de-DE" dirty="0"/>
              <a:t> </a:t>
            </a:r>
            <a:r>
              <a:rPr lang="de-DE" dirty="0" err="1"/>
              <a:t>dans</a:t>
            </a:r>
            <a:r>
              <a:rPr lang="de-DE" dirty="0"/>
              <a:t> le </a:t>
            </a:r>
            <a:r>
              <a:rPr lang="de-DE" dirty="0" err="1"/>
              <a:t>système</a:t>
            </a:r>
            <a:r>
              <a:rPr lang="de-DE" dirty="0"/>
              <a:t> </a:t>
            </a:r>
            <a:r>
              <a:rPr lang="de-DE" dirty="0" err="1"/>
              <a:t>diplomatique</a:t>
            </a:r>
            <a:r>
              <a:rPr lang="de-DE" dirty="0"/>
              <a:t> de </a:t>
            </a:r>
            <a:r>
              <a:rPr lang="de-DE" dirty="0" err="1"/>
              <a:t>l‘Europe</a:t>
            </a:r>
            <a:r>
              <a:rPr lang="de-DE" dirty="0"/>
              <a:t> </a:t>
            </a:r>
            <a:r>
              <a:rPr lang="de-DE" dirty="0" err="1"/>
              <a:t>sans</a:t>
            </a:r>
            <a:r>
              <a:rPr lang="de-DE" dirty="0"/>
              <a:t> </a:t>
            </a:r>
            <a:r>
              <a:rPr lang="de-DE" dirty="0" err="1"/>
              <a:t>risquer</a:t>
            </a:r>
            <a:r>
              <a:rPr lang="de-DE" dirty="0"/>
              <a:t> de </a:t>
            </a:r>
            <a:r>
              <a:rPr lang="de-DE" dirty="0" err="1"/>
              <a:t>futures</a:t>
            </a:r>
            <a:r>
              <a:rPr lang="de-DE" dirty="0"/>
              <a:t> </a:t>
            </a:r>
            <a:r>
              <a:rPr lang="de-DE" dirty="0" err="1"/>
              <a:t>guerres</a:t>
            </a:r>
            <a:endParaRPr lang="de-DE" dirty="0"/>
          </a:p>
          <a:p>
            <a:r>
              <a:rPr lang="de-DE" dirty="0" err="1"/>
              <a:t>Idée</a:t>
            </a:r>
            <a:r>
              <a:rPr lang="de-DE" dirty="0"/>
              <a:t> </a:t>
            </a:r>
            <a:r>
              <a:rPr lang="de-DE" dirty="0" err="1"/>
              <a:t>principale</a:t>
            </a:r>
            <a:r>
              <a:rPr lang="de-DE" dirty="0"/>
              <a:t>: </a:t>
            </a:r>
            <a:r>
              <a:rPr lang="de-DE" dirty="0" err="1"/>
              <a:t>gérer</a:t>
            </a:r>
            <a:r>
              <a:rPr lang="de-DE" dirty="0"/>
              <a:t> </a:t>
            </a:r>
            <a:r>
              <a:rPr lang="de-DE" dirty="0" err="1"/>
              <a:t>ensemble</a:t>
            </a:r>
            <a:r>
              <a:rPr lang="de-DE" dirty="0"/>
              <a:t> la </a:t>
            </a:r>
            <a:r>
              <a:rPr lang="de-DE" dirty="0" err="1"/>
              <a:t>production</a:t>
            </a:r>
            <a:r>
              <a:rPr lang="de-DE" dirty="0"/>
              <a:t> de </a:t>
            </a:r>
            <a:r>
              <a:rPr lang="de-DE" dirty="0" err="1"/>
              <a:t>charbon</a:t>
            </a:r>
            <a:r>
              <a:rPr lang="de-DE" dirty="0"/>
              <a:t> et </a:t>
            </a:r>
            <a:r>
              <a:rPr lang="de-DE" dirty="0" err="1"/>
              <a:t>d‘acier</a:t>
            </a:r>
            <a:r>
              <a:rPr lang="de-DE" dirty="0"/>
              <a:t> </a:t>
            </a:r>
            <a:r>
              <a:rPr lang="de-DE" dirty="0" err="1"/>
              <a:t>pour</a:t>
            </a:r>
            <a:r>
              <a:rPr lang="de-DE" dirty="0"/>
              <a:t> </a:t>
            </a:r>
            <a:r>
              <a:rPr lang="de-DE" dirty="0" err="1"/>
              <a:t>empêcher</a:t>
            </a:r>
            <a:r>
              <a:rPr lang="de-DE" dirty="0"/>
              <a:t> de </a:t>
            </a:r>
            <a:r>
              <a:rPr lang="de-DE" dirty="0" err="1"/>
              <a:t>futures</a:t>
            </a:r>
            <a:r>
              <a:rPr lang="de-DE" dirty="0"/>
              <a:t> </a:t>
            </a:r>
            <a:r>
              <a:rPr lang="de-DE" dirty="0" err="1"/>
              <a:t>guerres</a:t>
            </a:r>
            <a:endParaRPr lang="de-DE" dirty="0"/>
          </a:p>
          <a:p>
            <a:endParaRPr lang="de-DE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079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Les </a:t>
            </a:r>
            <a:r>
              <a:rPr lang="de-DE" dirty="0" err="1"/>
              <a:t>régions</a:t>
            </a:r>
            <a:r>
              <a:rPr lang="de-DE" dirty="0"/>
              <a:t> industrielles – </a:t>
            </a:r>
            <a:r>
              <a:rPr lang="de-DE" dirty="0" err="1"/>
              <a:t>source</a:t>
            </a:r>
            <a:r>
              <a:rPr lang="de-DE" dirty="0"/>
              <a:t> de </a:t>
            </a:r>
            <a:r>
              <a:rPr lang="de-DE" dirty="0" err="1"/>
              <a:t>conflits</a:t>
            </a:r>
            <a:br>
              <a:rPr lang="de-DE" dirty="0"/>
            </a:br>
            <a:endParaRPr lang="fr-FR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La Ruhr: plus </a:t>
            </a:r>
            <a:r>
              <a:rPr lang="de-DE" dirty="0" err="1"/>
              <a:t>grand</a:t>
            </a:r>
            <a:r>
              <a:rPr lang="de-DE" dirty="0"/>
              <a:t> </a:t>
            </a:r>
            <a:r>
              <a:rPr lang="de-DE" dirty="0" err="1"/>
              <a:t>bassin</a:t>
            </a:r>
            <a:r>
              <a:rPr lang="de-DE" dirty="0"/>
              <a:t> industriel </a:t>
            </a:r>
            <a:r>
              <a:rPr lang="de-DE" dirty="0" err="1"/>
              <a:t>d‘Europe</a:t>
            </a:r>
            <a:r>
              <a:rPr lang="de-DE" dirty="0"/>
              <a:t> </a:t>
            </a:r>
            <a:r>
              <a:rPr lang="de-DE" dirty="0" err="1"/>
              <a:t>avec</a:t>
            </a:r>
            <a:r>
              <a:rPr lang="de-DE" dirty="0"/>
              <a:t> 5 </a:t>
            </a:r>
            <a:r>
              <a:rPr lang="de-DE" dirty="0" err="1"/>
              <a:t>millions</a:t>
            </a:r>
            <a:r>
              <a:rPr lang="de-DE" dirty="0"/>
              <a:t> </a:t>
            </a:r>
            <a:r>
              <a:rPr lang="de-DE" dirty="0" err="1"/>
              <a:t>d‘habitants</a:t>
            </a:r>
            <a:r>
              <a:rPr lang="de-DE" dirty="0"/>
              <a:t> (</a:t>
            </a:r>
            <a:r>
              <a:rPr lang="de-DE" dirty="0" err="1"/>
              <a:t>autour</a:t>
            </a:r>
            <a:r>
              <a:rPr lang="de-DE" dirty="0"/>
              <a:t> des </a:t>
            </a:r>
            <a:r>
              <a:rPr lang="de-DE" dirty="0" err="1"/>
              <a:t>villes</a:t>
            </a:r>
            <a:r>
              <a:rPr lang="de-DE" dirty="0"/>
              <a:t> de Dortmund, Essen, Duisburg, Bochum etc.), </a:t>
            </a:r>
            <a:r>
              <a:rPr lang="de-DE" dirty="0" err="1"/>
              <a:t>autrefois</a:t>
            </a:r>
            <a:r>
              <a:rPr lang="de-DE" dirty="0"/>
              <a:t> </a:t>
            </a:r>
            <a:r>
              <a:rPr lang="de-DE" dirty="0" err="1"/>
              <a:t>surnommé</a:t>
            </a:r>
            <a:r>
              <a:rPr lang="de-DE" dirty="0"/>
              <a:t> „Waffenschmiede des Reiches“ („</a:t>
            </a:r>
            <a:r>
              <a:rPr lang="de-DE" dirty="0" err="1"/>
              <a:t>l‘armurerie</a:t>
            </a:r>
            <a:r>
              <a:rPr lang="de-DE" dirty="0"/>
              <a:t> de </a:t>
            </a:r>
            <a:r>
              <a:rPr lang="de-DE" dirty="0" err="1"/>
              <a:t>l‘Empire</a:t>
            </a:r>
            <a:r>
              <a:rPr lang="de-DE" dirty="0"/>
              <a:t>“): les armes </a:t>
            </a:r>
            <a:r>
              <a:rPr lang="de-DE" dirty="0" err="1"/>
              <a:t>fabriquées</a:t>
            </a:r>
            <a:r>
              <a:rPr lang="de-DE" dirty="0"/>
              <a:t> </a:t>
            </a:r>
            <a:r>
              <a:rPr lang="de-DE" dirty="0" err="1"/>
              <a:t>avec</a:t>
            </a:r>
            <a:r>
              <a:rPr lang="de-DE" dirty="0"/>
              <a:t> </a:t>
            </a:r>
            <a:r>
              <a:rPr lang="de-DE" dirty="0" err="1"/>
              <a:t>l‘acier</a:t>
            </a:r>
            <a:r>
              <a:rPr lang="de-DE" dirty="0"/>
              <a:t> de </a:t>
            </a:r>
            <a:r>
              <a:rPr lang="de-DE" dirty="0" err="1"/>
              <a:t>chez</a:t>
            </a:r>
            <a:r>
              <a:rPr lang="de-DE" dirty="0"/>
              <a:t> Krupp et Thyssen </a:t>
            </a:r>
            <a:r>
              <a:rPr lang="de-DE" dirty="0" err="1"/>
              <a:t>sont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symbole</a:t>
            </a:r>
            <a:r>
              <a:rPr lang="de-DE" dirty="0"/>
              <a:t> du </a:t>
            </a:r>
            <a:r>
              <a:rPr lang="de-DE" dirty="0" err="1"/>
              <a:t>pouvoir</a:t>
            </a:r>
            <a:r>
              <a:rPr lang="de-DE" dirty="0"/>
              <a:t> </a:t>
            </a:r>
            <a:r>
              <a:rPr lang="de-DE" dirty="0" err="1"/>
              <a:t>économique</a:t>
            </a:r>
            <a:r>
              <a:rPr lang="de-DE" dirty="0"/>
              <a:t> et </a:t>
            </a:r>
            <a:r>
              <a:rPr lang="de-DE" dirty="0" err="1"/>
              <a:t>militaire</a:t>
            </a:r>
            <a:r>
              <a:rPr lang="de-DE" dirty="0"/>
              <a:t> de </a:t>
            </a:r>
            <a:r>
              <a:rPr lang="de-DE" dirty="0" err="1"/>
              <a:t>l‘Allemagne</a:t>
            </a:r>
            <a:endParaRPr lang="de-DE" dirty="0"/>
          </a:p>
          <a:p>
            <a:r>
              <a:rPr lang="de-DE" dirty="0"/>
              <a:t>En 1923 : </a:t>
            </a:r>
            <a:r>
              <a:rPr lang="de-DE" dirty="0" err="1"/>
              <a:t>occupée</a:t>
            </a:r>
            <a:r>
              <a:rPr lang="de-DE" dirty="0"/>
              <a:t> par des </a:t>
            </a:r>
            <a:r>
              <a:rPr lang="de-DE" dirty="0" err="1"/>
              <a:t>troupes</a:t>
            </a:r>
            <a:r>
              <a:rPr lang="de-DE" dirty="0"/>
              <a:t> </a:t>
            </a:r>
            <a:r>
              <a:rPr lang="de-DE" dirty="0" err="1"/>
              <a:t>françaises</a:t>
            </a:r>
            <a:r>
              <a:rPr lang="de-DE" dirty="0"/>
              <a:t> et </a:t>
            </a:r>
            <a:r>
              <a:rPr lang="de-DE" dirty="0" err="1"/>
              <a:t>belges</a:t>
            </a:r>
            <a:r>
              <a:rPr lang="de-DE" dirty="0"/>
              <a:t> </a:t>
            </a:r>
            <a:r>
              <a:rPr lang="de-DE" dirty="0" err="1"/>
              <a:t>pour</a:t>
            </a:r>
            <a:r>
              <a:rPr lang="de-DE" dirty="0"/>
              <a:t> </a:t>
            </a:r>
            <a:r>
              <a:rPr lang="de-DE" dirty="0" err="1"/>
              <a:t>forcer</a:t>
            </a:r>
            <a:r>
              <a:rPr lang="de-DE" dirty="0"/>
              <a:t> </a:t>
            </a:r>
            <a:r>
              <a:rPr lang="de-DE" dirty="0" err="1"/>
              <a:t>l‘Allemagne</a:t>
            </a:r>
            <a:r>
              <a:rPr lang="de-DE" dirty="0"/>
              <a:t> à </a:t>
            </a:r>
            <a:r>
              <a:rPr lang="de-DE" dirty="0" err="1"/>
              <a:t>payer</a:t>
            </a:r>
            <a:r>
              <a:rPr lang="de-DE" dirty="0"/>
              <a:t> des </a:t>
            </a:r>
            <a:r>
              <a:rPr lang="de-DE" dirty="0" err="1"/>
              <a:t>réparations</a:t>
            </a:r>
            <a:r>
              <a:rPr lang="de-DE" dirty="0"/>
              <a:t> de </a:t>
            </a:r>
            <a:r>
              <a:rPr lang="de-DE" dirty="0" err="1"/>
              <a:t>guerre</a:t>
            </a:r>
            <a:r>
              <a:rPr lang="de-DE" dirty="0"/>
              <a:t>; des </a:t>
            </a:r>
            <a:r>
              <a:rPr lang="de-DE" dirty="0" err="1"/>
              <a:t>milices</a:t>
            </a:r>
            <a:r>
              <a:rPr lang="de-DE" dirty="0"/>
              <a:t> </a:t>
            </a:r>
            <a:r>
              <a:rPr lang="de-DE" dirty="0" err="1"/>
              <a:t>communistes</a:t>
            </a:r>
            <a:r>
              <a:rPr lang="de-DE" dirty="0"/>
              <a:t> et </a:t>
            </a:r>
            <a:r>
              <a:rPr lang="de-DE" dirty="0" err="1"/>
              <a:t>nationalistes</a:t>
            </a:r>
            <a:r>
              <a:rPr lang="de-DE" dirty="0"/>
              <a:t> les </a:t>
            </a:r>
            <a:r>
              <a:rPr lang="de-DE" dirty="0" err="1"/>
              <a:t>combattent</a:t>
            </a:r>
            <a:endParaRPr lang="fr-FR" dirty="0"/>
          </a:p>
        </p:txBody>
      </p:sp>
      <p:pic>
        <p:nvPicPr>
          <p:cNvPr id="2050" name="Picture 2" descr="https://img.zeit.de/2021/48/ruhrgebiet-karte/original__1000x85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504" y="2336800"/>
            <a:ext cx="4204279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75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Les </a:t>
            </a:r>
            <a:r>
              <a:rPr lang="de-DE" dirty="0" err="1"/>
              <a:t>régions</a:t>
            </a:r>
            <a:r>
              <a:rPr lang="de-DE" dirty="0"/>
              <a:t> industrielles – </a:t>
            </a:r>
            <a:r>
              <a:rPr lang="de-DE" dirty="0" err="1"/>
              <a:t>source</a:t>
            </a:r>
            <a:r>
              <a:rPr lang="de-DE" dirty="0"/>
              <a:t> de </a:t>
            </a:r>
            <a:r>
              <a:rPr lang="de-DE" dirty="0" err="1"/>
              <a:t>conflits</a:t>
            </a:r>
            <a:endParaRPr lang="fr-FR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La </a:t>
            </a:r>
            <a:r>
              <a:rPr lang="de-DE" dirty="0" err="1"/>
              <a:t>Sarre</a:t>
            </a:r>
            <a:r>
              <a:rPr lang="de-DE" dirty="0"/>
              <a:t> (</a:t>
            </a:r>
            <a:r>
              <a:rPr lang="de-DE" i="1" dirty="0"/>
              <a:t>Saarland</a:t>
            </a:r>
            <a:r>
              <a:rPr lang="de-DE" dirty="0"/>
              <a:t>): </a:t>
            </a:r>
            <a:r>
              <a:rPr lang="de-DE" dirty="0" err="1"/>
              <a:t>région</a:t>
            </a:r>
            <a:r>
              <a:rPr lang="de-DE" dirty="0"/>
              <a:t> de forte </a:t>
            </a:r>
            <a:r>
              <a:rPr lang="de-DE" dirty="0" err="1"/>
              <a:t>activité</a:t>
            </a:r>
            <a:r>
              <a:rPr lang="de-DE" dirty="0"/>
              <a:t> </a:t>
            </a:r>
            <a:r>
              <a:rPr lang="de-DE" dirty="0" err="1"/>
              <a:t>minière</a:t>
            </a:r>
            <a:r>
              <a:rPr lang="de-DE" dirty="0"/>
              <a:t> et industrielle (</a:t>
            </a:r>
            <a:r>
              <a:rPr lang="de-DE" dirty="0" err="1"/>
              <a:t>acier</a:t>
            </a:r>
            <a:r>
              <a:rPr lang="de-DE" dirty="0"/>
              <a:t>), </a:t>
            </a:r>
            <a:r>
              <a:rPr lang="de-DE" dirty="0" err="1"/>
              <a:t>occupé</a:t>
            </a:r>
            <a:r>
              <a:rPr lang="de-DE" dirty="0"/>
              <a:t> et </a:t>
            </a:r>
            <a:r>
              <a:rPr lang="de-DE" dirty="0" err="1"/>
              <a:t>sous</a:t>
            </a:r>
            <a:r>
              <a:rPr lang="de-DE" dirty="0"/>
              <a:t> </a:t>
            </a:r>
            <a:r>
              <a:rPr lang="de-DE" dirty="0" err="1"/>
              <a:t>administration</a:t>
            </a:r>
            <a:r>
              <a:rPr lang="de-DE" dirty="0"/>
              <a:t> internationale </a:t>
            </a:r>
            <a:r>
              <a:rPr lang="de-DE" dirty="0" err="1"/>
              <a:t>après</a:t>
            </a:r>
            <a:r>
              <a:rPr lang="de-DE" dirty="0"/>
              <a:t> la </a:t>
            </a:r>
            <a:r>
              <a:rPr lang="de-DE" dirty="0" err="1"/>
              <a:t>Première</a:t>
            </a:r>
            <a:r>
              <a:rPr lang="de-DE" dirty="0"/>
              <a:t> </a:t>
            </a:r>
            <a:r>
              <a:rPr lang="de-DE" dirty="0" err="1"/>
              <a:t>guerre</a:t>
            </a:r>
            <a:r>
              <a:rPr lang="de-DE" dirty="0"/>
              <a:t> </a:t>
            </a:r>
            <a:r>
              <a:rPr lang="de-DE" dirty="0" err="1"/>
              <a:t>mondiale</a:t>
            </a:r>
            <a:r>
              <a:rPr lang="de-DE" dirty="0"/>
              <a:t>. </a:t>
            </a:r>
            <a:r>
              <a:rPr lang="de-DE" dirty="0" err="1"/>
              <a:t>Rattachée</a:t>
            </a:r>
            <a:r>
              <a:rPr lang="de-DE" dirty="0"/>
              <a:t> à </a:t>
            </a:r>
            <a:r>
              <a:rPr lang="de-DE" dirty="0" err="1"/>
              <a:t>l‘Allemagne</a:t>
            </a:r>
            <a:r>
              <a:rPr lang="de-DE" dirty="0"/>
              <a:t> (</a:t>
            </a:r>
            <a:r>
              <a:rPr lang="de-DE" dirty="0" err="1"/>
              <a:t>nazie</a:t>
            </a:r>
            <a:r>
              <a:rPr lang="de-DE" dirty="0"/>
              <a:t>) en 1938, </a:t>
            </a:r>
            <a:r>
              <a:rPr lang="de-DE" dirty="0" err="1"/>
              <a:t>occupé</a:t>
            </a:r>
            <a:r>
              <a:rPr lang="de-DE" dirty="0"/>
              <a:t>, autonome et </a:t>
            </a:r>
            <a:r>
              <a:rPr lang="de-DE" dirty="0" err="1"/>
              <a:t>économiquement</a:t>
            </a:r>
            <a:r>
              <a:rPr lang="de-DE" dirty="0"/>
              <a:t> </a:t>
            </a:r>
            <a:r>
              <a:rPr lang="de-DE" dirty="0" err="1"/>
              <a:t>rattaché</a:t>
            </a:r>
            <a:r>
              <a:rPr lang="de-DE" dirty="0"/>
              <a:t> à la France </a:t>
            </a:r>
            <a:r>
              <a:rPr lang="de-DE" dirty="0" err="1"/>
              <a:t>après</a:t>
            </a:r>
            <a:r>
              <a:rPr lang="de-DE" dirty="0"/>
              <a:t> 1945, la </a:t>
            </a:r>
            <a:r>
              <a:rPr lang="de-DE" dirty="0" err="1"/>
              <a:t>population</a:t>
            </a:r>
            <a:r>
              <a:rPr lang="de-DE" dirty="0"/>
              <a:t> </a:t>
            </a:r>
            <a:r>
              <a:rPr lang="de-DE" dirty="0" err="1"/>
              <a:t>locale</a:t>
            </a:r>
            <a:r>
              <a:rPr lang="de-DE" dirty="0"/>
              <a:t> </a:t>
            </a:r>
            <a:r>
              <a:rPr lang="de-DE" dirty="0" err="1"/>
              <a:t>rejette</a:t>
            </a:r>
            <a:r>
              <a:rPr lang="de-DE" dirty="0"/>
              <a:t> </a:t>
            </a:r>
            <a:r>
              <a:rPr lang="de-DE" dirty="0" err="1"/>
              <a:t>l‘idée</a:t>
            </a:r>
            <a:r>
              <a:rPr lang="de-DE" dirty="0"/>
              <a:t> </a:t>
            </a:r>
            <a:r>
              <a:rPr lang="de-DE" dirty="0" err="1"/>
              <a:t>d‘une</a:t>
            </a:r>
            <a:r>
              <a:rPr lang="de-DE" dirty="0"/>
              <a:t> </a:t>
            </a:r>
            <a:r>
              <a:rPr lang="de-DE" dirty="0" err="1"/>
              <a:t>Sarre</a:t>
            </a:r>
            <a:r>
              <a:rPr lang="de-DE" dirty="0"/>
              <a:t> </a:t>
            </a:r>
            <a:r>
              <a:rPr lang="de-DE" dirty="0" err="1"/>
              <a:t>européene</a:t>
            </a:r>
            <a:r>
              <a:rPr lang="de-DE" dirty="0"/>
              <a:t> en 1955, </a:t>
            </a:r>
            <a:r>
              <a:rPr lang="de-DE" dirty="0" err="1"/>
              <a:t>rattaché</a:t>
            </a:r>
            <a:r>
              <a:rPr lang="de-DE" dirty="0"/>
              <a:t> à </a:t>
            </a:r>
            <a:r>
              <a:rPr lang="de-DE" dirty="0" err="1"/>
              <a:t>l‘Allemagne</a:t>
            </a:r>
            <a:r>
              <a:rPr lang="de-DE" dirty="0"/>
              <a:t> de </a:t>
            </a:r>
            <a:r>
              <a:rPr lang="de-DE" dirty="0" err="1"/>
              <a:t>l‘Ouest</a:t>
            </a:r>
            <a:r>
              <a:rPr lang="de-DE" dirty="0"/>
              <a:t> en 1957.</a:t>
            </a:r>
          </a:p>
          <a:p>
            <a:r>
              <a:rPr lang="de-DE" dirty="0"/>
              <a:t>Et </a:t>
            </a:r>
            <a:r>
              <a:rPr lang="de-DE" dirty="0" err="1"/>
              <a:t>son</a:t>
            </a:r>
            <a:r>
              <a:rPr lang="de-DE" dirty="0"/>
              <a:t> </a:t>
            </a:r>
            <a:r>
              <a:rPr lang="de-DE" dirty="0" err="1"/>
              <a:t>voisin</a:t>
            </a:r>
            <a:r>
              <a:rPr lang="de-DE" dirty="0"/>
              <a:t>, le </a:t>
            </a:r>
            <a:r>
              <a:rPr lang="de-DE" dirty="0" err="1"/>
              <a:t>département</a:t>
            </a:r>
            <a:r>
              <a:rPr lang="de-DE" dirty="0"/>
              <a:t> Moselle en Lorraine, </a:t>
            </a:r>
            <a:r>
              <a:rPr lang="de-DE" dirty="0" err="1"/>
              <a:t>attaché</a:t>
            </a:r>
            <a:r>
              <a:rPr lang="de-DE" dirty="0"/>
              <a:t> à </a:t>
            </a:r>
            <a:r>
              <a:rPr lang="de-DE" dirty="0" err="1"/>
              <a:t>l‘Allemagne</a:t>
            </a:r>
            <a:r>
              <a:rPr lang="de-DE" dirty="0"/>
              <a:t> entre 1871 et 1918 et </a:t>
            </a:r>
            <a:r>
              <a:rPr lang="de-DE" i="1" dirty="0"/>
              <a:t>de facto </a:t>
            </a:r>
            <a:r>
              <a:rPr lang="de-DE" dirty="0"/>
              <a:t>1940-1944 </a:t>
            </a:r>
            <a:r>
              <a:rPr lang="fr-FR" dirty="0"/>
              <a:t>⇒ </a:t>
            </a:r>
            <a:r>
              <a:rPr lang="de-DE" dirty="0"/>
              <a:t>Schuman </a:t>
            </a:r>
            <a:r>
              <a:rPr lang="de-DE" dirty="0" err="1"/>
              <a:t>lui-même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a </a:t>
            </a:r>
            <a:r>
              <a:rPr lang="de-DE" dirty="0" err="1"/>
              <a:t>grandi</a:t>
            </a:r>
            <a:r>
              <a:rPr lang="de-DE" dirty="0"/>
              <a:t> à Metz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né</a:t>
            </a:r>
            <a:r>
              <a:rPr lang="de-DE" dirty="0"/>
              <a:t> </a:t>
            </a:r>
            <a:r>
              <a:rPr lang="de-DE" dirty="0" err="1"/>
              <a:t>citoyen</a:t>
            </a:r>
            <a:r>
              <a:rPr lang="de-DE" dirty="0"/>
              <a:t> </a:t>
            </a:r>
            <a:r>
              <a:rPr lang="de-DE" dirty="0" err="1"/>
              <a:t>allemand</a:t>
            </a:r>
            <a:r>
              <a:rPr lang="de-DE" dirty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40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Guerre</a:t>
            </a:r>
            <a:r>
              <a:rPr lang="de-DE" dirty="0"/>
              <a:t> et </a:t>
            </a:r>
            <a:r>
              <a:rPr lang="de-DE" dirty="0" err="1"/>
              <a:t>paix</a:t>
            </a:r>
            <a:r>
              <a:rPr lang="de-DE" dirty="0"/>
              <a:t> </a:t>
            </a:r>
            <a:r>
              <a:rPr lang="de-DE" dirty="0" err="1"/>
              <a:t>dans</a:t>
            </a:r>
            <a:r>
              <a:rPr lang="de-DE" dirty="0"/>
              <a:t> </a:t>
            </a:r>
            <a:r>
              <a:rPr lang="de-DE" dirty="0" err="1"/>
              <a:t>l‘histoire</a:t>
            </a:r>
            <a:r>
              <a:rPr lang="de-DE" dirty="0"/>
              <a:t> </a:t>
            </a:r>
            <a:r>
              <a:rPr lang="de-DE" dirty="0" err="1"/>
              <a:t>européenne</a:t>
            </a:r>
            <a:endParaRPr lang="fr-FR" dirty="0"/>
          </a:p>
        </p:txBody>
      </p:sp>
      <p:pic>
        <p:nvPicPr>
          <p:cNvPr id="3080" name="Picture 8" descr="Alexandra Thiry on Twitter: &quot;Thanks for sharing this timeline @astroehlein.  It shows that the case for #Europe should be #peace and #security.  https://t.co/CBTBFbb2uD&quot; / Twit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46" y="2358903"/>
            <a:ext cx="7626435" cy="390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918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 </a:t>
            </a:r>
            <a:r>
              <a:rPr lang="de-DE" dirty="0" err="1"/>
              <a:t>première</a:t>
            </a:r>
            <a:r>
              <a:rPr lang="de-DE" dirty="0"/>
              <a:t> </a:t>
            </a:r>
            <a:r>
              <a:rPr lang="de-DE" dirty="0" err="1"/>
              <a:t>guerre</a:t>
            </a:r>
            <a:r>
              <a:rPr lang="de-DE" dirty="0"/>
              <a:t> </a:t>
            </a:r>
            <a:r>
              <a:rPr lang="de-DE" dirty="0" err="1"/>
              <a:t>mondiale</a:t>
            </a:r>
            <a:endParaRPr lang="fr-FR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/>
              <a:t>Période</a:t>
            </a:r>
            <a:r>
              <a:rPr lang="de-DE" dirty="0"/>
              <a:t> de </a:t>
            </a:r>
            <a:r>
              <a:rPr lang="de-DE" dirty="0" err="1"/>
              <a:t>paix</a:t>
            </a:r>
            <a:r>
              <a:rPr lang="de-DE" dirty="0"/>
              <a:t> entre 1870 et 1914; </a:t>
            </a:r>
            <a:r>
              <a:rPr lang="de-DE" dirty="0" err="1"/>
              <a:t>progrès</a:t>
            </a:r>
            <a:r>
              <a:rPr lang="de-DE" dirty="0"/>
              <a:t> </a:t>
            </a:r>
            <a:r>
              <a:rPr lang="de-DE" dirty="0" err="1"/>
              <a:t>scientifique</a:t>
            </a:r>
            <a:r>
              <a:rPr lang="de-DE" dirty="0"/>
              <a:t> et industriel</a:t>
            </a:r>
          </a:p>
          <a:p>
            <a:r>
              <a:rPr lang="de-DE" dirty="0"/>
              <a:t>Les </a:t>
            </a:r>
            <a:r>
              <a:rPr lang="de-DE" dirty="0" err="1"/>
              <a:t>grands</a:t>
            </a:r>
            <a:r>
              <a:rPr lang="de-DE" dirty="0"/>
              <a:t> </a:t>
            </a:r>
            <a:r>
              <a:rPr lang="de-DE" dirty="0" err="1"/>
              <a:t>pouvoirs</a:t>
            </a:r>
            <a:r>
              <a:rPr lang="de-DE" dirty="0"/>
              <a:t> </a:t>
            </a:r>
            <a:r>
              <a:rPr lang="de-DE" dirty="0" err="1"/>
              <a:t>européens</a:t>
            </a:r>
            <a:r>
              <a:rPr lang="de-DE" dirty="0"/>
              <a:t> (</a:t>
            </a:r>
            <a:r>
              <a:rPr lang="de-DE" dirty="0" err="1"/>
              <a:t>Allemagne</a:t>
            </a:r>
            <a:r>
              <a:rPr lang="de-DE" dirty="0"/>
              <a:t>, </a:t>
            </a:r>
            <a:r>
              <a:rPr lang="de-DE" dirty="0" err="1"/>
              <a:t>Autriche-Hongrie</a:t>
            </a:r>
            <a:r>
              <a:rPr lang="de-DE" dirty="0"/>
              <a:t>, </a:t>
            </a:r>
            <a:r>
              <a:rPr lang="de-DE" dirty="0" err="1"/>
              <a:t>Russie</a:t>
            </a:r>
            <a:r>
              <a:rPr lang="de-DE" dirty="0"/>
              <a:t>, France, </a:t>
            </a:r>
            <a:r>
              <a:rPr lang="de-DE" dirty="0" err="1"/>
              <a:t>Royaume</a:t>
            </a:r>
            <a:r>
              <a:rPr lang="de-DE" dirty="0"/>
              <a:t>-Uni) </a:t>
            </a:r>
            <a:r>
              <a:rPr lang="de-DE" dirty="0" err="1"/>
              <a:t>s‘opposent</a:t>
            </a:r>
            <a:endParaRPr lang="de-DE" dirty="0"/>
          </a:p>
          <a:p>
            <a:r>
              <a:rPr lang="de-DE" dirty="0" err="1"/>
              <a:t>Une</a:t>
            </a:r>
            <a:r>
              <a:rPr lang="de-DE" dirty="0"/>
              <a:t> </a:t>
            </a:r>
            <a:r>
              <a:rPr lang="de-DE" dirty="0" err="1"/>
              <a:t>grande</a:t>
            </a:r>
            <a:r>
              <a:rPr lang="de-DE" dirty="0"/>
              <a:t> </a:t>
            </a:r>
            <a:r>
              <a:rPr lang="de-DE" dirty="0" err="1"/>
              <a:t>zone</a:t>
            </a:r>
            <a:r>
              <a:rPr lang="de-DE" dirty="0"/>
              <a:t> de </a:t>
            </a:r>
            <a:r>
              <a:rPr lang="de-DE" dirty="0" err="1"/>
              <a:t>bataille</a:t>
            </a:r>
            <a:r>
              <a:rPr lang="de-DE" dirty="0"/>
              <a:t> </a:t>
            </a:r>
            <a:r>
              <a:rPr lang="de-DE" dirty="0" err="1"/>
              <a:t>dans</a:t>
            </a:r>
            <a:r>
              <a:rPr lang="de-DE" dirty="0"/>
              <a:t> le Nord-</a:t>
            </a:r>
            <a:r>
              <a:rPr lang="de-DE" dirty="0" err="1"/>
              <a:t>Est</a:t>
            </a:r>
            <a:r>
              <a:rPr lang="de-DE" dirty="0"/>
              <a:t> de la France et </a:t>
            </a:r>
            <a:r>
              <a:rPr lang="de-DE" dirty="0" err="1"/>
              <a:t>dans</a:t>
            </a:r>
            <a:r>
              <a:rPr lang="de-DE" dirty="0"/>
              <a:t> la </a:t>
            </a:r>
            <a:r>
              <a:rPr lang="de-DE" dirty="0" err="1"/>
              <a:t>Belgique</a:t>
            </a:r>
            <a:r>
              <a:rPr lang="de-DE" dirty="0"/>
              <a:t> </a:t>
            </a:r>
            <a:r>
              <a:rPr lang="de-DE" dirty="0" err="1"/>
              <a:t>restée</a:t>
            </a:r>
            <a:r>
              <a:rPr lang="de-DE" dirty="0"/>
              <a:t> </a:t>
            </a:r>
            <a:r>
              <a:rPr lang="de-DE" dirty="0" err="1"/>
              <a:t>neutre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La </a:t>
            </a:r>
            <a:r>
              <a:rPr lang="de-DE" dirty="0" err="1"/>
              <a:t>guerre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différente</a:t>
            </a:r>
            <a:r>
              <a:rPr lang="de-DE" dirty="0"/>
              <a:t> de </a:t>
            </a:r>
            <a:r>
              <a:rPr lang="de-DE" dirty="0" err="1"/>
              <a:t>toute</a:t>
            </a:r>
            <a:r>
              <a:rPr lang="de-DE" dirty="0"/>
              <a:t> </a:t>
            </a:r>
            <a:r>
              <a:rPr lang="de-DE" dirty="0" err="1"/>
              <a:t>autre</a:t>
            </a:r>
            <a:r>
              <a:rPr lang="de-DE" dirty="0"/>
              <a:t> </a:t>
            </a:r>
            <a:r>
              <a:rPr lang="de-DE" dirty="0" err="1"/>
              <a:t>auparavant</a:t>
            </a:r>
            <a:r>
              <a:rPr lang="de-DE" dirty="0"/>
              <a:t>, </a:t>
            </a:r>
            <a:r>
              <a:rPr lang="de-DE" dirty="0" err="1"/>
              <a:t>elle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„la </a:t>
            </a:r>
            <a:r>
              <a:rPr lang="de-DE" dirty="0" err="1"/>
              <a:t>catastrophe</a:t>
            </a:r>
            <a:r>
              <a:rPr lang="de-DE" dirty="0"/>
              <a:t> originelle du </a:t>
            </a:r>
            <a:r>
              <a:rPr lang="de-DE" dirty="0" err="1"/>
              <a:t>XXème</a:t>
            </a:r>
            <a:r>
              <a:rPr lang="de-DE" dirty="0"/>
              <a:t> </a:t>
            </a:r>
            <a:r>
              <a:rPr lang="de-DE" dirty="0" err="1"/>
              <a:t>siècle</a:t>
            </a:r>
            <a:r>
              <a:rPr lang="de-DE" dirty="0"/>
              <a:t>“ (George Kennan)</a:t>
            </a:r>
          </a:p>
          <a:p>
            <a:r>
              <a:rPr lang="de-DE" dirty="0" err="1"/>
              <a:t>Nouvelles</a:t>
            </a:r>
            <a:r>
              <a:rPr lang="de-DE" dirty="0"/>
              <a:t> armes: </a:t>
            </a:r>
            <a:r>
              <a:rPr lang="de-DE" dirty="0" err="1"/>
              <a:t>mitrailleuses</a:t>
            </a:r>
            <a:r>
              <a:rPr lang="de-DE" dirty="0"/>
              <a:t>, </a:t>
            </a:r>
            <a:r>
              <a:rPr lang="de-DE" dirty="0" err="1"/>
              <a:t>avions</a:t>
            </a:r>
            <a:r>
              <a:rPr lang="de-DE" dirty="0"/>
              <a:t>, </a:t>
            </a:r>
            <a:r>
              <a:rPr lang="de-DE" dirty="0" err="1"/>
              <a:t>sous-marins</a:t>
            </a:r>
            <a:r>
              <a:rPr lang="de-DE" dirty="0"/>
              <a:t>, </a:t>
            </a:r>
            <a:r>
              <a:rPr lang="de-DE" dirty="0" err="1"/>
              <a:t>chars</a:t>
            </a:r>
            <a:r>
              <a:rPr lang="de-DE" dirty="0"/>
              <a:t>, </a:t>
            </a:r>
            <a:r>
              <a:rPr lang="de-DE" dirty="0" err="1"/>
              <a:t>gaz</a:t>
            </a:r>
            <a:r>
              <a:rPr lang="de-DE" dirty="0"/>
              <a:t>… </a:t>
            </a:r>
            <a:r>
              <a:rPr lang="fr-FR" dirty="0"/>
              <a:t>⇒ </a:t>
            </a:r>
            <a:r>
              <a:rPr lang="de-DE" dirty="0" err="1"/>
              <a:t>guerre</a:t>
            </a:r>
            <a:r>
              <a:rPr lang="de-DE" dirty="0"/>
              <a:t> </a:t>
            </a:r>
            <a:r>
              <a:rPr lang="de-DE" dirty="0" err="1"/>
              <a:t>industrialisée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3754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Les </a:t>
            </a:r>
            <a:r>
              <a:rPr lang="de-DE" dirty="0" err="1"/>
              <a:t>conséquences</a:t>
            </a:r>
            <a:r>
              <a:rPr lang="de-DE" dirty="0"/>
              <a:t> </a:t>
            </a:r>
            <a:r>
              <a:rPr lang="de-DE" dirty="0" err="1"/>
              <a:t>pour</a:t>
            </a:r>
            <a:r>
              <a:rPr lang="de-DE" dirty="0"/>
              <a:t> la </a:t>
            </a:r>
            <a:r>
              <a:rPr lang="de-DE" dirty="0" err="1"/>
              <a:t>population</a:t>
            </a:r>
            <a:r>
              <a:rPr lang="de-DE" dirty="0"/>
              <a:t> </a:t>
            </a:r>
            <a:endParaRPr lang="fr-FR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La </a:t>
            </a:r>
            <a:r>
              <a:rPr lang="de-DE" dirty="0" err="1"/>
              <a:t>guerre</a:t>
            </a:r>
            <a:r>
              <a:rPr lang="de-DE" dirty="0"/>
              <a:t> </a:t>
            </a:r>
            <a:r>
              <a:rPr lang="de-DE" dirty="0" err="1"/>
              <a:t>dans</a:t>
            </a:r>
            <a:r>
              <a:rPr lang="de-DE" dirty="0"/>
              <a:t> les </a:t>
            </a:r>
            <a:r>
              <a:rPr lang="de-DE" dirty="0" err="1"/>
              <a:t>tranchées</a:t>
            </a:r>
            <a:r>
              <a:rPr lang="de-DE" dirty="0"/>
              <a:t> </a:t>
            </a:r>
            <a:r>
              <a:rPr lang="de-DE" dirty="0" err="1"/>
              <a:t>détruit</a:t>
            </a:r>
            <a:r>
              <a:rPr lang="de-DE" dirty="0"/>
              <a:t> les </a:t>
            </a:r>
            <a:r>
              <a:rPr lang="de-DE" dirty="0" err="1"/>
              <a:t>paysages</a:t>
            </a:r>
            <a:r>
              <a:rPr lang="de-DE" dirty="0"/>
              <a:t> et </a:t>
            </a:r>
            <a:r>
              <a:rPr lang="de-DE" dirty="0" err="1"/>
              <a:t>traumatise</a:t>
            </a:r>
            <a:r>
              <a:rPr lang="de-DE" dirty="0"/>
              <a:t> les </a:t>
            </a:r>
            <a:r>
              <a:rPr lang="de-DE" dirty="0" err="1"/>
              <a:t>combattants</a:t>
            </a:r>
            <a:endParaRPr lang="de-DE" dirty="0"/>
          </a:p>
          <a:p>
            <a:r>
              <a:rPr lang="de-DE" dirty="0" err="1"/>
              <a:t>Notamment</a:t>
            </a:r>
            <a:r>
              <a:rPr lang="de-DE" dirty="0"/>
              <a:t> en </a:t>
            </a:r>
            <a:r>
              <a:rPr lang="de-DE" dirty="0" err="1"/>
              <a:t>Belgique</a:t>
            </a:r>
            <a:r>
              <a:rPr lang="de-DE" dirty="0"/>
              <a:t> et en France, des </a:t>
            </a:r>
            <a:r>
              <a:rPr lang="de-DE" dirty="0" err="1"/>
              <a:t>villes</a:t>
            </a:r>
            <a:r>
              <a:rPr lang="de-DE" dirty="0"/>
              <a:t> </a:t>
            </a:r>
            <a:r>
              <a:rPr lang="de-DE" dirty="0" err="1"/>
              <a:t>sont</a:t>
            </a:r>
            <a:r>
              <a:rPr lang="de-DE" dirty="0"/>
              <a:t> </a:t>
            </a:r>
            <a:r>
              <a:rPr lang="de-DE" dirty="0" err="1"/>
              <a:t>détruites</a:t>
            </a:r>
            <a:r>
              <a:rPr lang="de-DE" dirty="0"/>
              <a:t> et la </a:t>
            </a:r>
            <a:r>
              <a:rPr lang="de-DE" dirty="0" err="1"/>
              <a:t>population</a:t>
            </a:r>
            <a:r>
              <a:rPr lang="de-DE" dirty="0"/>
              <a:t> </a:t>
            </a:r>
            <a:r>
              <a:rPr lang="de-DE" dirty="0" err="1"/>
              <a:t>civile</a:t>
            </a:r>
            <a:r>
              <a:rPr lang="de-DE" dirty="0"/>
              <a:t> </a:t>
            </a:r>
            <a:r>
              <a:rPr lang="de-DE" dirty="0" err="1"/>
              <a:t>attaquée</a:t>
            </a:r>
            <a:endParaRPr lang="de-DE" dirty="0"/>
          </a:p>
          <a:p>
            <a:r>
              <a:rPr lang="de-DE" dirty="0" err="1"/>
              <a:t>L‘Allemagne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frappée</a:t>
            </a:r>
            <a:r>
              <a:rPr lang="de-DE" dirty="0"/>
              <a:t> par le </a:t>
            </a:r>
            <a:r>
              <a:rPr lang="de-DE" dirty="0" err="1"/>
              <a:t>blocus</a:t>
            </a:r>
            <a:r>
              <a:rPr lang="de-DE" dirty="0"/>
              <a:t> marin </a:t>
            </a:r>
            <a:r>
              <a:rPr lang="de-DE" dirty="0" err="1"/>
              <a:t>britannique</a:t>
            </a:r>
            <a:r>
              <a:rPr lang="de-DE" dirty="0"/>
              <a:t> </a:t>
            </a:r>
            <a:r>
              <a:rPr lang="de-DE" dirty="0" err="1"/>
              <a:t>ce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cause</a:t>
            </a:r>
            <a:r>
              <a:rPr lang="de-DE" dirty="0"/>
              <a:t> </a:t>
            </a:r>
            <a:r>
              <a:rPr lang="de-DE" dirty="0" err="1"/>
              <a:t>une</a:t>
            </a:r>
            <a:r>
              <a:rPr lang="de-DE" dirty="0"/>
              <a:t> </a:t>
            </a:r>
            <a:r>
              <a:rPr lang="de-DE" dirty="0" err="1"/>
              <a:t>famine</a:t>
            </a:r>
            <a:r>
              <a:rPr lang="de-DE" dirty="0"/>
              <a:t> ~800.000 </a:t>
            </a:r>
            <a:r>
              <a:rPr lang="de-DE" dirty="0" err="1"/>
              <a:t>morts</a:t>
            </a:r>
            <a:endParaRPr lang="fr-FR" dirty="0"/>
          </a:p>
        </p:txBody>
      </p:sp>
      <p:pic>
        <p:nvPicPr>
          <p:cNvPr id="4102" name="Picture 6" descr="Bildergebnis für tranchées première guerre mondia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0688"/>
            <a:ext cx="23526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Bildergebnis für reims detru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6" name="Picture 10" descr="Quellbild anzei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01294"/>
            <a:ext cx="2381192" cy="263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File:Kraterlandschaft-Geluvelt.jpg - Wikimedia Comm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1675666"/>
            <a:ext cx="3386536" cy="224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Quellbild anzeig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392" y="4246731"/>
            <a:ext cx="3396517" cy="170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744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Bilan</a:t>
            </a:r>
            <a:r>
              <a:rPr lang="de-DE" dirty="0"/>
              <a:t> de la </a:t>
            </a:r>
            <a:r>
              <a:rPr lang="de-DE" dirty="0" err="1"/>
              <a:t>guerre</a:t>
            </a:r>
            <a:endParaRPr lang="fr-FR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9 </a:t>
            </a:r>
            <a:r>
              <a:rPr lang="de-DE" dirty="0" err="1"/>
              <a:t>millions</a:t>
            </a:r>
            <a:r>
              <a:rPr lang="de-DE" dirty="0"/>
              <a:t> de </a:t>
            </a:r>
            <a:r>
              <a:rPr lang="de-DE" dirty="0" err="1"/>
              <a:t>soldats</a:t>
            </a:r>
            <a:r>
              <a:rPr lang="de-DE" dirty="0"/>
              <a:t> </a:t>
            </a:r>
            <a:r>
              <a:rPr lang="de-DE" dirty="0" err="1"/>
              <a:t>morts</a:t>
            </a:r>
            <a:r>
              <a:rPr lang="de-DE" dirty="0"/>
              <a:t> et à </a:t>
            </a:r>
            <a:r>
              <a:rPr lang="de-DE" dirty="0" err="1"/>
              <a:t>peu</a:t>
            </a:r>
            <a:r>
              <a:rPr lang="de-DE" dirty="0"/>
              <a:t> </a:t>
            </a:r>
            <a:r>
              <a:rPr lang="de-DE" dirty="0" err="1"/>
              <a:t>près</a:t>
            </a:r>
            <a:r>
              <a:rPr lang="de-DE" dirty="0"/>
              <a:t> le </a:t>
            </a:r>
            <a:r>
              <a:rPr lang="de-DE" dirty="0" err="1"/>
              <a:t>même</a:t>
            </a:r>
            <a:r>
              <a:rPr lang="de-DE" dirty="0"/>
              <a:t> </a:t>
            </a:r>
            <a:r>
              <a:rPr lang="de-DE" dirty="0" err="1"/>
              <a:t>nombre</a:t>
            </a:r>
            <a:r>
              <a:rPr lang="de-DE" dirty="0"/>
              <a:t> de </a:t>
            </a:r>
            <a:r>
              <a:rPr lang="de-DE" dirty="0" err="1"/>
              <a:t>civils</a:t>
            </a:r>
            <a:endParaRPr lang="de-DE" dirty="0"/>
          </a:p>
          <a:p>
            <a:r>
              <a:rPr lang="de-DE" dirty="0"/>
              <a:t>La carte de </a:t>
            </a:r>
            <a:r>
              <a:rPr lang="de-DE" dirty="0" err="1"/>
              <a:t>l‘Europe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redessinée</a:t>
            </a:r>
            <a:r>
              <a:rPr lang="de-DE" dirty="0"/>
              <a:t>: </a:t>
            </a:r>
            <a:r>
              <a:rPr lang="de-DE" dirty="0" err="1"/>
              <a:t>fin</a:t>
            </a:r>
            <a:r>
              <a:rPr lang="de-DE" dirty="0"/>
              <a:t> des </a:t>
            </a:r>
            <a:r>
              <a:rPr lang="de-DE" dirty="0" err="1"/>
              <a:t>empires</a:t>
            </a:r>
            <a:r>
              <a:rPr lang="de-DE" dirty="0"/>
              <a:t> </a:t>
            </a:r>
            <a:r>
              <a:rPr lang="de-DE" dirty="0" err="1"/>
              <a:t>allemand</a:t>
            </a:r>
            <a:r>
              <a:rPr lang="de-DE" dirty="0"/>
              <a:t>, </a:t>
            </a:r>
            <a:r>
              <a:rPr lang="de-DE" dirty="0" err="1"/>
              <a:t>austro-hongrois</a:t>
            </a:r>
            <a:r>
              <a:rPr lang="de-DE" dirty="0"/>
              <a:t> et </a:t>
            </a:r>
            <a:r>
              <a:rPr lang="de-DE" dirty="0" err="1"/>
              <a:t>russe</a:t>
            </a:r>
            <a:r>
              <a:rPr lang="de-DE" dirty="0"/>
              <a:t>; </a:t>
            </a:r>
            <a:r>
              <a:rPr lang="de-DE" dirty="0" err="1"/>
              <a:t>Révolution</a:t>
            </a:r>
            <a:r>
              <a:rPr lang="de-DE" dirty="0"/>
              <a:t> en </a:t>
            </a:r>
            <a:r>
              <a:rPr lang="de-DE" dirty="0" err="1"/>
              <a:t>Russie</a:t>
            </a:r>
            <a:r>
              <a:rPr lang="de-DE" dirty="0"/>
              <a:t> etc.</a:t>
            </a:r>
          </a:p>
          <a:p>
            <a:r>
              <a:rPr lang="de-DE" dirty="0" err="1"/>
              <a:t>L‘humiliation</a:t>
            </a:r>
            <a:r>
              <a:rPr lang="de-DE" dirty="0"/>
              <a:t> du </a:t>
            </a:r>
            <a:r>
              <a:rPr lang="de-DE" dirty="0" err="1"/>
              <a:t>traité</a:t>
            </a:r>
            <a:r>
              <a:rPr lang="de-DE" dirty="0"/>
              <a:t> de Versailles </a:t>
            </a:r>
            <a:r>
              <a:rPr lang="de-DE" dirty="0" err="1"/>
              <a:t>renforce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nationalisme</a:t>
            </a:r>
            <a:r>
              <a:rPr lang="de-DE" dirty="0"/>
              <a:t> </a:t>
            </a:r>
            <a:r>
              <a:rPr lang="de-DE" dirty="0" err="1"/>
              <a:t>revanchard</a:t>
            </a:r>
            <a:r>
              <a:rPr lang="de-DE" dirty="0"/>
              <a:t> en </a:t>
            </a:r>
            <a:r>
              <a:rPr lang="de-DE" dirty="0" err="1"/>
              <a:t>Allemagne</a:t>
            </a:r>
            <a:endParaRPr lang="fr-FR" dirty="0"/>
          </a:p>
          <a:p>
            <a:endParaRPr lang="fr-FR" dirty="0"/>
          </a:p>
        </p:txBody>
      </p:sp>
      <p:sp>
        <p:nvSpPr>
          <p:cNvPr id="3" name="AutoShape 4" descr="Traité de Versailles —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Traité de Versailles — Wikipé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10" descr="Traité de Versailles — Wikipéd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86" name="Picture 14" descr="Description de cette image, également commentée ci-aprè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235" y="2282356"/>
            <a:ext cx="2534871" cy="183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6" descr="Armistice of 11 November 1918 - Wikiped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90" name="Picture 18" descr="Armistice of 11 November 1918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795" y="2020122"/>
            <a:ext cx="1674081" cy="223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s://upload.wikimedia.org/wikipedia/commons/thumb/6/62/Europa_1914_1929_quer.jpg/300px-Europa_1914_1929_qu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60" y="4441508"/>
            <a:ext cx="4576546" cy="228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090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 </a:t>
            </a:r>
            <a:r>
              <a:rPr lang="de-DE" dirty="0" err="1"/>
              <a:t>Seconde</a:t>
            </a:r>
            <a:r>
              <a:rPr lang="de-DE" dirty="0"/>
              <a:t> </a:t>
            </a:r>
            <a:r>
              <a:rPr lang="de-DE" dirty="0" err="1"/>
              <a:t>guerre</a:t>
            </a:r>
            <a:r>
              <a:rPr lang="de-DE" dirty="0"/>
              <a:t> </a:t>
            </a:r>
            <a:r>
              <a:rPr lang="de-DE" dirty="0" err="1"/>
              <a:t>mondiale</a:t>
            </a:r>
            <a:endParaRPr lang="fr-FR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de-DE" sz="1800" dirty="0" err="1"/>
              <a:t>Commence</a:t>
            </a:r>
            <a:r>
              <a:rPr lang="de-DE" sz="1800" dirty="0"/>
              <a:t> en Europe en </a:t>
            </a:r>
            <a:r>
              <a:rPr lang="de-DE" sz="1800" dirty="0" err="1"/>
              <a:t>septembre</a:t>
            </a:r>
            <a:r>
              <a:rPr lang="de-DE" sz="1800" dirty="0"/>
              <a:t> 1939 </a:t>
            </a:r>
            <a:r>
              <a:rPr lang="de-DE" sz="1800" dirty="0" err="1"/>
              <a:t>avec</a:t>
            </a:r>
            <a:r>
              <a:rPr lang="de-DE" sz="1800" dirty="0"/>
              <a:t> </a:t>
            </a:r>
            <a:r>
              <a:rPr lang="de-DE" sz="1800" dirty="0" err="1"/>
              <a:t>l‘attaque</a:t>
            </a:r>
            <a:r>
              <a:rPr lang="de-DE" sz="1800" dirty="0"/>
              <a:t> de </a:t>
            </a:r>
            <a:r>
              <a:rPr lang="de-DE" sz="1800" dirty="0" err="1"/>
              <a:t>l‘Allemagne</a:t>
            </a:r>
            <a:r>
              <a:rPr lang="de-DE" sz="1800" dirty="0"/>
              <a:t> </a:t>
            </a:r>
            <a:r>
              <a:rPr lang="de-DE" sz="1800" dirty="0" err="1"/>
              <a:t>nazie</a:t>
            </a:r>
            <a:r>
              <a:rPr lang="de-DE" sz="1800" dirty="0"/>
              <a:t> </a:t>
            </a:r>
            <a:r>
              <a:rPr lang="de-DE" sz="1800" dirty="0" err="1"/>
              <a:t>sur</a:t>
            </a:r>
            <a:r>
              <a:rPr lang="de-DE" sz="1800" dirty="0"/>
              <a:t> la </a:t>
            </a:r>
            <a:r>
              <a:rPr lang="de-DE" sz="1800" dirty="0" err="1"/>
              <a:t>Pologne</a:t>
            </a:r>
            <a:r>
              <a:rPr lang="de-DE" sz="1800" dirty="0"/>
              <a:t> et </a:t>
            </a:r>
            <a:r>
              <a:rPr lang="de-DE" sz="1800" dirty="0" err="1"/>
              <a:t>dure</a:t>
            </a:r>
            <a:r>
              <a:rPr lang="de-DE" sz="1800" dirty="0"/>
              <a:t> </a:t>
            </a:r>
            <a:r>
              <a:rPr lang="de-DE" sz="1800" dirty="0" err="1"/>
              <a:t>jusqu‘en</a:t>
            </a:r>
            <a:r>
              <a:rPr lang="de-DE" sz="1800" dirty="0"/>
              <a:t> </a:t>
            </a:r>
            <a:r>
              <a:rPr lang="de-DE" sz="1800" dirty="0" err="1"/>
              <a:t>mai</a:t>
            </a:r>
            <a:r>
              <a:rPr lang="de-DE" sz="1800" dirty="0"/>
              <a:t> 1945</a:t>
            </a:r>
          </a:p>
          <a:p>
            <a:r>
              <a:rPr lang="de-DE" sz="1800" dirty="0" err="1"/>
              <a:t>Une</a:t>
            </a:r>
            <a:r>
              <a:rPr lang="de-DE" sz="1800" dirty="0"/>
              <a:t> </a:t>
            </a:r>
            <a:r>
              <a:rPr lang="de-DE" sz="1800" dirty="0" err="1"/>
              <a:t>grande</a:t>
            </a:r>
            <a:r>
              <a:rPr lang="de-DE" sz="1800" dirty="0"/>
              <a:t> </a:t>
            </a:r>
            <a:r>
              <a:rPr lang="de-DE" sz="1800" dirty="0" err="1"/>
              <a:t>partie</a:t>
            </a:r>
            <a:r>
              <a:rPr lang="de-DE" sz="1800" dirty="0"/>
              <a:t> se </a:t>
            </a:r>
            <a:r>
              <a:rPr lang="de-DE" sz="1800" dirty="0" err="1"/>
              <a:t>déroule</a:t>
            </a:r>
            <a:r>
              <a:rPr lang="de-DE" sz="1800" dirty="0"/>
              <a:t> </a:t>
            </a:r>
            <a:r>
              <a:rPr lang="de-DE" sz="1800" dirty="0" err="1"/>
              <a:t>dans</a:t>
            </a:r>
            <a:r>
              <a:rPr lang="de-DE" sz="1800" dirty="0"/>
              <a:t> </a:t>
            </a:r>
            <a:r>
              <a:rPr lang="de-DE" sz="1800" dirty="0" err="1"/>
              <a:t>l‘Est</a:t>
            </a:r>
            <a:r>
              <a:rPr lang="de-DE" sz="1800" dirty="0"/>
              <a:t> </a:t>
            </a:r>
            <a:r>
              <a:rPr lang="de-DE" sz="1800" dirty="0" err="1"/>
              <a:t>où</a:t>
            </a:r>
            <a:r>
              <a:rPr lang="de-DE" sz="1800" dirty="0"/>
              <a:t> à </a:t>
            </a:r>
            <a:r>
              <a:rPr lang="de-DE" sz="1800" dirty="0" err="1"/>
              <a:t>partir</a:t>
            </a:r>
            <a:r>
              <a:rPr lang="de-DE" sz="1800" dirty="0"/>
              <a:t> de 1941 </a:t>
            </a:r>
            <a:r>
              <a:rPr lang="de-DE" sz="1800" dirty="0" err="1"/>
              <a:t>l‘Allemagne</a:t>
            </a:r>
            <a:r>
              <a:rPr lang="de-DE" sz="1800" dirty="0"/>
              <a:t> </a:t>
            </a:r>
            <a:r>
              <a:rPr lang="de-DE" sz="1800" dirty="0" err="1"/>
              <a:t>nazie</a:t>
            </a:r>
            <a:r>
              <a:rPr lang="de-DE" sz="1800" dirty="0"/>
              <a:t> </a:t>
            </a:r>
            <a:r>
              <a:rPr lang="de-DE" sz="1800" dirty="0" err="1"/>
              <a:t>mène</a:t>
            </a:r>
            <a:r>
              <a:rPr lang="de-DE" sz="1800" dirty="0"/>
              <a:t> </a:t>
            </a:r>
            <a:r>
              <a:rPr lang="de-DE" sz="1800" dirty="0" err="1"/>
              <a:t>une</a:t>
            </a:r>
            <a:r>
              <a:rPr lang="de-DE" sz="1800" dirty="0"/>
              <a:t> </a:t>
            </a:r>
            <a:r>
              <a:rPr lang="de-DE" sz="1800" dirty="0" err="1"/>
              <a:t>guerre</a:t>
            </a:r>
            <a:r>
              <a:rPr lang="de-DE" sz="1800" dirty="0"/>
              <a:t> de </a:t>
            </a:r>
            <a:r>
              <a:rPr lang="de-DE" sz="1800" dirty="0" err="1"/>
              <a:t>destruction</a:t>
            </a:r>
            <a:r>
              <a:rPr lang="de-DE" sz="1800" dirty="0"/>
              <a:t> </a:t>
            </a:r>
            <a:r>
              <a:rPr lang="de-DE" sz="1800" dirty="0" err="1"/>
              <a:t>motivée</a:t>
            </a:r>
            <a:r>
              <a:rPr lang="de-DE" sz="1800" dirty="0"/>
              <a:t> par </a:t>
            </a:r>
            <a:r>
              <a:rPr lang="de-DE" sz="1800" dirty="0" err="1"/>
              <a:t>son</a:t>
            </a:r>
            <a:r>
              <a:rPr lang="de-DE" sz="1800" dirty="0"/>
              <a:t> </a:t>
            </a:r>
            <a:r>
              <a:rPr lang="de-DE" sz="1800" dirty="0" err="1"/>
              <a:t>idéologie</a:t>
            </a:r>
            <a:r>
              <a:rPr lang="de-DE" sz="1800" dirty="0"/>
              <a:t> </a:t>
            </a:r>
            <a:r>
              <a:rPr lang="de-DE" sz="1800" dirty="0" err="1"/>
              <a:t>raciale</a:t>
            </a:r>
            <a:r>
              <a:rPr lang="de-DE" sz="1800" dirty="0"/>
              <a:t> </a:t>
            </a:r>
            <a:r>
              <a:rPr lang="de-DE" sz="1800" dirty="0" err="1"/>
              <a:t>contre</a:t>
            </a:r>
            <a:r>
              <a:rPr lang="de-DE" sz="1800" dirty="0"/>
              <a:t> la </a:t>
            </a:r>
            <a:r>
              <a:rPr lang="de-DE" sz="1800" dirty="0" err="1"/>
              <a:t>population</a:t>
            </a:r>
            <a:r>
              <a:rPr lang="de-DE" sz="1800" dirty="0"/>
              <a:t> </a:t>
            </a:r>
            <a:r>
              <a:rPr lang="de-DE" sz="1800" dirty="0" err="1"/>
              <a:t>locale</a:t>
            </a:r>
            <a:endParaRPr lang="de-DE" sz="1800" dirty="0"/>
          </a:p>
          <a:p>
            <a:r>
              <a:rPr lang="de-DE" sz="1800" dirty="0"/>
              <a:t>Extermination </a:t>
            </a:r>
            <a:r>
              <a:rPr lang="de-DE" sz="1800" dirty="0" err="1"/>
              <a:t>systématique</a:t>
            </a:r>
            <a:r>
              <a:rPr lang="de-DE" sz="1800" dirty="0"/>
              <a:t> de la </a:t>
            </a:r>
            <a:r>
              <a:rPr lang="de-DE" sz="1800" dirty="0" err="1"/>
              <a:t>population</a:t>
            </a:r>
            <a:r>
              <a:rPr lang="de-DE" sz="1800" dirty="0"/>
              <a:t> </a:t>
            </a:r>
            <a:r>
              <a:rPr lang="de-DE" sz="1800" dirty="0" err="1"/>
              <a:t>juive</a:t>
            </a:r>
            <a:r>
              <a:rPr lang="de-DE" sz="1800" dirty="0"/>
              <a:t> de </a:t>
            </a:r>
            <a:r>
              <a:rPr lang="de-DE" sz="1800" dirty="0" err="1"/>
              <a:t>l‘Europe</a:t>
            </a:r>
            <a:r>
              <a:rPr lang="de-DE" sz="1800" dirty="0"/>
              <a:t> (</a:t>
            </a:r>
            <a:r>
              <a:rPr lang="de-DE" sz="1800" dirty="0" err="1"/>
              <a:t>Shoah</a:t>
            </a:r>
            <a:r>
              <a:rPr lang="de-DE" sz="1800" dirty="0"/>
              <a:t>) </a:t>
            </a:r>
            <a:r>
              <a:rPr lang="de-DE" sz="1800" dirty="0" err="1"/>
              <a:t>ainsi</a:t>
            </a:r>
            <a:r>
              <a:rPr lang="de-DE" sz="1800" dirty="0"/>
              <a:t> </a:t>
            </a:r>
            <a:r>
              <a:rPr lang="de-DE" sz="1800" dirty="0" err="1"/>
              <a:t>que</a:t>
            </a:r>
            <a:r>
              <a:rPr lang="de-DE" sz="1800" dirty="0"/>
              <a:t> des </a:t>
            </a:r>
            <a:r>
              <a:rPr lang="de-DE" sz="1800" dirty="0" err="1"/>
              <a:t>roms</a:t>
            </a:r>
            <a:r>
              <a:rPr lang="de-DE" sz="1800" dirty="0"/>
              <a:t> et </a:t>
            </a:r>
            <a:r>
              <a:rPr lang="de-DE" sz="1800" dirty="0" err="1"/>
              <a:t>autres</a:t>
            </a:r>
            <a:r>
              <a:rPr lang="de-DE" sz="1800" dirty="0"/>
              <a:t> </a:t>
            </a:r>
            <a:r>
              <a:rPr lang="de-DE" sz="1800" dirty="0" err="1"/>
              <a:t>minorités</a:t>
            </a:r>
            <a:endParaRPr lang="de-DE" sz="1800" dirty="0"/>
          </a:p>
          <a:p>
            <a:r>
              <a:rPr lang="de-DE" sz="1800" dirty="0"/>
              <a:t>La </a:t>
            </a:r>
            <a:r>
              <a:rPr lang="de-DE" sz="1800" dirty="0" err="1"/>
              <a:t>guerre</a:t>
            </a:r>
            <a:r>
              <a:rPr lang="de-DE" sz="1800" dirty="0"/>
              <a:t> se </a:t>
            </a:r>
            <a:r>
              <a:rPr lang="de-DE" sz="1800" dirty="0" err="1"/>
              <a:t>termine</a:t>
            </a:r>
            <a:r>
              <a:rPr lang="de-DE" sz="1800" dirty="0"/>
              <a:t> </a:t>
            </a:r>
            <a:r>
              <a:rPr lang="de-DE" sz="1800" dirty="0" err="1"/>
              <a:t>avec</a:t>
            </a:r>
            <a:r>
              <a:rPr lang="de-DE" sz="1800" dirty="0"/>
              <a:t> la </a:t>
            </a:r>
            <a:r>
              <a:rPr lang="de-DE" sz="1800" dirty="0" err="1"/>
              <a:t>défaite</a:t>
            </a:r>
            <a:r>
              <a:rPr lang="de-DE" sz="1800" dirty="0"/>
              <a:t> </a:t>
            </a:r>
            <a:r>
              <a:rPr lang="de-DE" sz="1800" dirty="0" err="1"/>
              <a:t>inconditionnelle</a:t>
            </a:r>
            <a:r>
              <a:rPr lang="de-DE" sz="1800" dirty="0"/>
              <a:t> de </a:t>
            </a:r>
            <a:r>
              <a:rPr lang="de-DE" sz="1800" dirty="0" err="1"/>
              <a:t>l‘Allemagne</a:t>
            </a:r>
            <a:r>
              <a:rPr lang="de-DE" sz="1800" dirty="0"/>
              <a:t> </a:t>
            </a:r>
            <a:r>
              <a:rPr lang="de-DE" sz="1800" dirty="0" err="1"/>
              <a:t>nazie</a:t>
            </a:r>
            <a:r>
              <a:rPr lang="de-DE" sz="1800" dirty="0"/>
              <a:t> </a:t>
            </a:r>
            <a:r>
              <a:rPr lang="de-DE" sz="1800" dirty="0" err="1"/>
              <a:t>envers</a:t>
            </a:r>
            <a:r>
              <a:rPr lang="de-DE" sz="1800" dirty="0"/>
              <a:t> les </a:t>
            </a:r>
            <a:r>
              <a:rPr lang="de-DE" sz="1800" dirty="0" err="1"/>
              <a:t>Alliés</a:t>
            </a:r>
            <a:r>
              <a:rPr lang="de-DE" sz="1800" dirty="0"/>
              <a:t> (</a:t>
            </a:r>
            <a:r>
              <a:rPr lang="de-DE" sz="1800" dirty="0" err="1"/>
              <a:t>États</a:t>
            </a:r>
            <a:r>
              <a:rPr lang="de-DE" sz="1800" dirty="0"/>
              <a:t>-Unis, Union </a:t>
            </a:r>
            <a:r>
              <a:rPr lang="de-DE" sz="1800" dirty="0" err="1"/>
              <a:t>soviétique</a:t>
            </a:r>
            <a:r>
              <a:rPr lang="de-DE" sz="1800" dirty="0"/>
              <a:t>, </a:t>
            </a:r>
            <a:r>
              <a:rPr lang="de-DE" sz="1800" dirty="0" err="1"/>
              <a:t>Royaume</a:t>
            </a:r>
            <a:r>
              <a:rPr lang="de-DE" sz="1800" dirty="0"/>
              <a:t>-Uni, France)</a:t>
            </a:r>
            <a:endParaRPr lang="fr-FR" sz="1800" dirty="0"/>
          </a:p>
        </p:txBody>
      </p:sp>
      <p:pic>
        <p:nvPicPr>
          <p:cNvPr id="6146" name="Picture 2" descr="https://upload.wikimedia.org/wikipedia/commons/thumb/a/a7/Danzig_Police_at_Polish_Border_%281939-09-01%29.jpg/1280px-Danzig_Police_at_Polish_Border_%281939-09-01%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251" y="2514599"/>
            <a:ext cx="2956273" cy="203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thumb/f/fc/Raising_a_flag_over_the_Reichstag_2.jpg/180px-Raising_a_flag_over_the_Reichstag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38" y="2409092"/>
            <a:ext cx="3210378" cy="214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Quellbild anzei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05" y="4618296"/>
            <a:ext cx="3150333" cy="210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Bildergebnis für capitulation reims 8 m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427" y="4714875"/>
            <a:ext cx="2475027" cy="204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818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Les </a:t>
            </a:r>
            <a:r>
              <a:rPr lang="de-DE" dirty="0" err="1"/>
              <a:t>conséquences</a:t>
            </a:r>
            <a:r>
              <a:rPr lang="de-DE" dirty="0"/>
              <a:t> </a:t>
            </a:r>
            <a:r>
              <a:rPr lang="de-DE" dirty="0" err="1"/>
              <a:t>pour</a:t>
            </a:r>
            <a:r>
              <a:rPr lang="de-DE" dirty="0"/>
              <a:t> la </a:t>
            </a:r>
            <a:r>
              <a:rPr lang="de-DE" dirty="0" err="1"/>
              <a:t>population</a:t>
            </a:r>
            <a:r>
              <a:rPr lang="de-DE" dirty="0"/>
              <a:t> </a:t>
            </a:r>
            <a:r>
              <a:rPr lang="de-DE" dirty="0" err="1"/>
              <a:t>civile</a:t>
            </a:r>
            <a:endParaRPr lang="fr-FR" dirty="0"/>
          </a:p>
        </p:txBody>
      </p:sp>
      <p:pic>
        <p:nvPicPr>
          <p:cNvPr id="12" name="Picture 2" descr="Image dans Infobox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5848" y="2336800"/>
            <a:ext cx="6904280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489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Les </a:t>
            </a:r>
            <a:r>
              <a:rPr lang="de-DE" dirty="0" err="1"/>
              <a:t>conséquences</a:t>
            </a:r>
            <a:r>
              <a:rPr lang="de-DE" dirty="0"/>
              <a:t> </a:t>
            </a:r>
            <a:r>
              <a:rPr lang="de-DE" dirty="0" err="1"/>
              <a:t>pour</a:t>
            </a:r>
            <a:r>
              <a:rPr lang="de-DE" dirty="0"/>
              <a:t> la </a:t>
            </a:r>
            <a:r>
              <a:rPr lang="de-DE" dirty="0" err="1"/>
              <a:t>population</a:t>
            </a:r>
            <a:r>
              <a:rPr lang="de-DE" dirty="0"/>
              <a:t> </a:t>
            </a:r>
            <a:r>
              <a:rPr lang="de-DE" dirty="0" err="1"/>
              <a:t>civile</a:t>
            </a:r>
            <a:endParaRPr lang="fr-FR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La „</a:t>
            </a:r>
            <a:r>
              <a:rPr lang="de-DE" dirty="0" err="1"/>
              <a:t>guerre</a:t>
            </a:r>
            <a:r>
              <a:rPr lang="de-DE" dirty="0"/>
              <a:t> totale“ – le </a:t>
            </a:r>
            <a:r>
              <a:rPr lang="de-DE" dirty="0" err="1"/>
              <a:t>terme</a:t>
            </a:r>
            <a:r>
              <a:rPr lang="de-DE" dirty="0"/>
              <a:t> </a:t>
            </a:r>
            <a:r>
              <a:rPr lang="de-DE" dirty="0" err="1"/>
              <a:t>vient</a:t>
            </a:r>
            <a:r>
              <a:rPr lang="de-DE" dirty="0"/>
              <a:t> du </a:t>
            </a:r>
            <a:r>
              <a:rPr lang="de-DE" dirty="0" err="1"/>
              <a:t>ministre</a:t>
            </a:r>
            <a:r>
              <a:rPr lang="de-DE" dirty="0"/>
              <a:t> de la </a:t>
            </a:r>
            <a:r>
              <a:rPr lang="de-DE" dirty="0" err="1"/>
              <a:t>propagande</a:t>
            </a:r>
            <a:r>
              <a:rPr lang="de-DE" dirty="0"/>
              <a:t> de </a:t>
            </a:r>
            <a:r>
              <a:rPr lang="de-DE" dirty="0" err="1"/>
              <a:t>l‘Allemagne</a:t>
            </a:r>
            <a:r>
              <a:rPr lang="de-DE" dirty="0"/>
              <a:t> </a:t>
            </a:r>
            <a:r>
              <a:rPr lang="de-DE" dirty="0" err="1"/>
              <a:t>nazie</a:t>
            </a:r>
            <a:r>
              <a:rPr lang="de-DE" dirty="0"/>
              <a:t> Joseph Goebbels: </a:t>
            </a:r>
            <a:r>
              <a:rPr lang="de-DE" dirty="0" err="1"/>
              <a:t>Personne</a:t>
            </a:r>
            <a:r>
              <a:rPr lang="de-DE" dirty="0"/>
              <a:t> </a:t>
            </a:r>
            <a:r>
              <a:rPr lang="de-DE" dirty="0" err="1"/>
              <a:t>n‘y</a:t>
            </a:r>
            <a:r>
              <a:rPr lang="de-DE" dirty="0"/>
              <a:t> </a:t>
            </a:r>
            <a:r>
              <a:rPr lang="de-DE" dirty="0" err="1"/>
              <a:t>échappe</a:t>
            </a:r>
            <a:r>
              <a:rPr lang="de-DE" dirty="0"/>
              <a:t>, </a:t>
            </a:r>
            <a:r>
              <a:rPr lang="de-DE" dirty="0" err="1"/>
              <a:t>il</a:t>
            </a:r>
            <a:r>
              <a:rPr lang="de-DE" dirty="0"/>
              <a:t> </a:t>
            </a:r>
            <a:r>
              <a:rPr lang="de-DE" dirty="0" err="1"/>
              <a:t>n‘y</a:t>
            </a:r>
            <a:r>
              <a:rPr lang="de-DE" dirty="0"/>
              <a:t> a plus de </a:t>
            </a:r>
            <a:r>
              <a:rPr lang="de-DE" dirty="0" err="1"/>
              <a:t>différence</a:t>
            </a:r>
            <a:r>
              <a:rPr lang="de-DE" dirty="0"/>
              <a:t> entre </a:t>
            </a:r>
            <a:r>
              <a:rPr lang="de-DE" dirty="0" err="1"/>
              <a:t>combattants</a:t>
            </a:r>
            <a:r>
              <a:rPr lang="de-DE" dirty="0"/>
              <a:t> et </a:t>
            </a:r>
            <a:r>
              <a:rPr lang="de-DE" dirty="0" err="1"/>
              <a:t>population</a:t>
            </a:r>
            <a:r>
              <a:rPr lang="de-DE" dirty="0"/>
              <a:t> </a:t>
            </a:r>
            <a:r>
              <a:rPr lang="de-DE" dirty="0" err="1"/>
              <a:t>civile</a:t>
            </a:r>
            <a:endParaRPr lang="de-DE" dirty="0"/>
          </a:p>
          <a:p>
            <a:r>
              <a:rPr lang="de-DE" dirty="0"/>
              <a:t>Extermination </a:t>
            </a:r>
            <a:r>
              <a:rPr lang="de-DE" dirty="0" err="1"/>
              <a:t>systématique</a:t>
            </a:r>
            <a:r>
              <a:rPr lang="de-DE" dirty="0"/>
              <a:t> de la </a:t>
            </a:r>
            <a:r>
              <a:rPr lang="de-DE" dirty="0" err="1"/>
              <a:t>population</a:t>
            </a:r>
            <a:r>
              <a:rPr lang="de-DE" dirty="0"/>
              <a:t> </a:t>
            </a:r>
            <a:r>
              <a:rPr lang="de-DE" dirty="0" err="1"/>
              <a:t>juive</a:t>
            </a:r>
            <a:r>
              <a:rPr lang="de-DE" dirty="0"/>
              <a:t> de </a:t>
            </a:r>
            <a:r>
              <a:rPr lang="de-DE" dirty="0" err="1"/>
              <a:t>l‘Europe</a:t>
            </a:r>
            <a:r>
              <a:rPr lang="de-DE" dirty="0"/>
              <a:t> (</a:t>
            </a:r>
            <a:r>
              <a:rPr lang="de-DE" dirty="0" err="1"/>
              <a:t>Shoa</a:t>
            </a:r>
            <a:r>
              <a:rPr lang="de-DE" dirty="0"/>
              <a:t>) </a:t>
            </a:r>
            <a:r>
              <a:rPr lang="de-DE" dirty="0" err="1"/>
              <a:t>avec</a:t>
            </a:r>
            <a:r>
              <a:rPr lang="de-DE" dirty="0"/>
              <a:t> 6 </a:t>
            </a:r>
            <a:r>
              <a:rPr lang="de-DE" dirty="0" err="1"/>
              <a:t>millions</a:t>
            </a:r>
            <a:r>
              <a:rPr lang="de-DE" dirty="0"/>
              <a:t> de </a:t>
            </a:r>
            <a:r>
              <a:rPr lang="de-DE" dirty="0" err="1"/>
              <a:t>morts</a:t>
            </a:r>
            <a:r>
              <a:rPr lang="de-DE" dirty="0"/>
              <a:t> </a:t>
            </a:r>
            <a:r>
              <a:rPr lang="de-DE" dirty="0" err="1"/>
              <a:t>ainsi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des </a:t>
            </a:r>
            <a:r>
              <a:rPr lang="de-DE" dirty="0" err="1"/>
              <a:t>roms</a:t>
            </a:r>
            <a:r>
              <a:rPr lang="de-DE" dirty="0"/>
              <a:t> et </a:t>
            </a:r>
            <a:r>
              <a:rPr lang="de-DE" dirty="0" err="1"/>
              <a:t>autres</a:t>
            </a:r>
            <a:r>
              <a:rPr lang="de-DE" dirty="0"/>
              <a:t> </a:t>
            </a:r>
            <a:r>
              <a:rPr lang="de-DE" dirty="0" err="1"/>
              <a:t>minorités</a:t>
            </a:r>
            <a:endParaRPr lang="de-DE" dirty="0"/>
          </a:p>
          <a:p>
            <a:r>
              <a:rPr lang="de-DE" dirty="0"/>
              <a:t>Bombardements des </a:t>
            </a:r>
            <a:r>
              <a:rPr lang="de-DE" dirty="0" err="1"/>
              <a:t>villes</a:t>
            </a:r>
            <a:r>
              <a:rPr lang="de-DE" dirty="0"/>
              <a:t> </a:t>
            </a:r>
          </a:p>
          <a:p>
            <a:r>
              <a:rPr lang="de-DE" dirty="0" err="1"/>
              <a:t>Activités</a:t>
            </a:r>
            <a:r>
              <a:rPr lang="de-DE" dirty="0"/>
              <a:t> des </a:t>
            </a:r>
            <a:r>
              <a:rPr lang="de-DE" dirty="0" err="1"/>
              <a:t>partisans</a:t>
            </a:r>
            <a:r>
              <a:rPr lang="de-DE" dirty="0"/>
              <a:t> (Résistance en France, </a:t>
            </a:r>
            <a:r>
              <a:rPr lang="de-DE" dirty="0" err="1"/>
              <a:t>mais</a:t>
            </a:r>
            <a:r>
              <a:rPr lang="de-DE" dirty="0"/>
              <a:t> </a:t>
            </a:r>
            <a:r>
              <a:rPr lang="de-DE" dirty="0" err="1"/>
              <a:t>particulièrement</a:t>
            </a:r>
            <a:r>
              <a:rPr lang="de-DE" dirty="0"/>
              <a:t> en Europe de </a:t>
            </a:r>
            <a:r>
              <a:rPr lang="de-DE" dirty="0" err="1"/>
              <a:t>l‘Est</a:t>
            </a:r>
            <a:r>
              <a:rPr lang="de-DE" dirty="0"/>
              <a:t>) – en </a:t>
            </a:r>
            <a:r>
              <a:rPr lang="de-DE" dirty="0" err="1"/>
              <a:t>revanche</a:t>
            </a:r>
            <a:r>
              <a:rPr lang="de-DE" dirty="0"/>
              <a:t> </a:t>
            </a:r>
            <a:r>
              <a:rPr lang="de-DE" dirty="0" err="1"/>
              <a:t>destruction</a:t>
            </a:r>
            <a:r>
              <a:rPr lang="de-DE" dirty="0"/>
              <a:t> des </a:t>
            </a:r>
            <a:r>
              <a:rPr lang="de-DE" dirty="0" err="1"/>
              <a:t>villages</a:t>
            </a:r>
            <a:r>
              <a:rPr lang="de-DE" dirty="0"/>
              <a:t> </a:t>
            </a:r>
            <a:r>
              <a:rPr lang="de-DE" dirty="0" err="1"/>
              <a:t>entiers</a:t>
            </a:r>
            <a:r>
              <a:rPr lang="de-DE" dirty="0"/>
              <a:t> et </a:t>
            </a:r>
            <a:r>
              <a:rPr lang="de-DE" dirty="0" err="1"/>
              <a:t>massacres</a:t>
            </a:r>
            <a:r>
              <a:rPr lang="de-DE" dirty="0"/>
              <a:t> de la </a:t>
            </a:r>
            <a:r>
              <a:rPr lang="de-DE" dirty="0" err="1"/>
              <a:t>population</a:t>
            </a:r>
            <a:r>
              <a:rPr lang="de-DE" dirty="0"/>
              <a:t> </a:t>
            </a:r>
            <a:r>
              <a:rPr lang="de-DE" dirty="0" err="1"/>
              <a:t>civile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6231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Destruction</a:t>
            </a:r>
            <a:r>
              <a:rPr lang="de-DE" dirty="0"/>
              <a:t> de </a:t>
            </a:r>
            <a:r>
              <a:rPr lang="de-DE" dirty="0" err="1"/>
              <a:t>villages</a:t>
            </a:r>
            <a:r>
              <a:rPr lang="de-DE" dirty="0"/>
              <a:t> </a:t>
            </a:r>
            <a:r>
              <a:rPr lang="de-DE" dirty="0" err="1"/>
              <a:t>entiers</a:t>
            </a:r>
            <a:endParaRPr lang="fr-FR" dirty="0"/>
          </a:p>
        </p:txBody>
      </p:sp>
      <p:pic>
        <p:nvPicPr>
          <p:cNvPr id="1026" name="Picture 2" descr="https://upload.wikimedia.org/wikipedia/commons/thumb/b/b0/Oradour-sur-Glane-Streets-1290.jpg/1280px-Oradour-sur-Glane-Streets-12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6957" y="2336873"/>
            <a:ext cx="2673918" cy="200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 err="1"/>
              <a:t>Lidice</a:t>
            </a:r>
            <a:r>
              <a:rPr lang="de-DE" dirty="0"/>
              <a:t> (</a:t>
            </a:r>
            <a:r>
              <a:rPr lang="de-DE" dirty="0" err="1"/>
              <a:t>République</a:t>
            </a:r>
            <a:r>
              <a:rPr lang="de-DE" dirty="0"/>
              <a:t> </a:t>
            </a:r>
            <a:r>
              <a:rPr lang="de-DE" dirty="0" err="1"/>
              <a:t>tchèque</a:t>
            </a:r>
            <a:r>
              <a:rPr lang="de-DE" dirty="0"/>
              <a:t>, </a:t>
            </a:r>
            <a:r>
              <a:rPr lang="de-DE" dirty="0" err="1"/>
              <a:t>juin</a:t>
            </a:r>
            <a:r>
              <a:rPr lang="de-DE" dirty="0"/>
              <a:t> 1942)</a:t>
            </a:r>
          </a:p>
          <a:p>
            <a:r>
              <a:rPr lang="de-DE" dirty="0" err="1"/>
              <a:t>Oradour-sur-Glane</a:t>
            </a:r>
            <a:r>
              <a:rPr lang="de-DE" dirty="0"/>
              <a:t> (France, </a:t>
            </a:r>
            <a:r>
              <a:rPr lang="de-DE" dirty="0" err="1"/>
              <a:t>juin</a:t>
            </a:r>
            <a:r>
              <a:rPr lang="de-DE" dirty="0"/>
              <a:t> 1944)</a:t>
            </a:r>
          </a:p>
          <a:p>
            <a:r>
              <a:rPr lang="de-DE" dirty="0" err="1"/>
              <a:t>Distomo</a:t>
            </a:r>
            <a:r>
              <a:rPr lang="de-DE" dirty="0"/>
              <a:t> (</a:t>
            </a:r>
            <a:r>
              <a:rPr lang="de-DE" dirty="0" err="1"/>
              <a:t>Grèce</a:t>
            </a:r>
            <a:r>
              <a:rPr lang="de-DE" dirty="0"/>
              <a:t>, </a:t>
            </a:r>
            <a:r>
              <a:rPr lang="de-DE" dirty="0" err="1"/>
              <a:t>juin</a:t>
            </a:r>
            <a:r>
              <a:rPr lang="de-DE" dirty="0"/>
              <a:t> 1944)</a:t>
            </a:r>
          </a:p>
          <a:p>
            <a:r>
              <a:rPr lang="de-DE" dirty="0" err="1"/>
              <a:t>Marzabotto</a:t>
            </a:r>
            <a:r>
              <a:rPr lang="de-DE" dirty="0"/>
              <a:t> (</a:t>
            </a:r>
            <a:r>
              <a:rPr lang="de-DE" dirty="0" err="1"/>
              <a:t>Italie</a:t>
            </a:r>
            <a:r>
              <a:rPr lang="de-DE" dirty="0"/>
              <a:t>, </a:t>
            </a:r>
            <a:r>
              <a:rPr lang="de-DE" dirty="0" err="1"/>
              <a:t>septembre-octobre</a:t>
            </a:r>
            <a:r>
              <a:rPr lang="de-DE" dirty="0"/>
              <a:t> 1944)</a:t>
            </a:r>
          </a:p>
          <a:p>
            <a:endParaRPr lang="de-DE" dirty="0"/>
          </a:p>
        </p:txBody>
      </p:sp>
      <p:pic>
        <p:nvPicPr>
          <p:cNvPr id="1030" name="Picture 6" descr="https://upload.wikimedia.org/wikipedia/it/thumb/0/01/Vittime_Marzabotto.png/220px-Vittime_Marzabot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243" y="5082745"/>
            <a:ext cx="20955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4/4d/Bundesarchiv_Bild_146-1993-020-26A%2C_Lidice%2C_Ort_nach_Zerst%C3%B6ru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32" y="2250595"/>
            <a:ext cx="2770502" cy="202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https://static.dw.com/image/17709747_4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6" name="Picture 12" descr="https://static.dw.com/image/17709747_4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57" y="4966370"/>
            <a:ext cx="2936902" cy="164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54480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851</TotalTime>
  <Words>968</Words>
  <Application>Microsoft Office PowerPoint</Application>
  <PresentationFormat>Grand écran</PresentationFormat>
  <Paragraphs>61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9" baseType="lpstr">
      <vt:lpstr>Arial</vt:lpstr>
      <vt:lpstr>Trebuchet MS</vt:lpstr>
      <vt:lpstr>Berlin</vt:lpstr>
      <vt:lpstr>Les guerres en Europe</vt:lpstr>
      <vt:lpstr>Guerre et paix dans l‘histoire européenne</vt:lpstr>
      <vt:lpstr>La première guerre mondiale</vt:lpstr>
      <vt:lpstr>Les conséquences pour la population </vt:lpstr>
      <vt:lpstr>Bilan de la guerre</vt:lpstr>
      <vt:lpstr>La Seconde guerre mondiale</vt:lpstr>
      <vt:lpstr>Les conséquences pour la population civile</vt:lpstr>
      <vt:lpstr>Les conséquences pour la population civile</vt:lpstr>
      <vt:lpstr>Destruction de villages entiers</vt:lpstr>
      <vt:lpstr>Les bombardements des villes</vt:lpstr>
      <vt:lpstr>Le bilan de la guerre II</vt:lpstr>
      <vt:lpstr>Le bilan de la guerre</vt:lpstr>
      <vt:lpstr>L‘Ukraine hier et aujourd‘hui</vt:lpstr>
      <vt:lpstr>La déclaration Schuman</vt:lpstr>
      <vt:lpstr>Les régions industrielles – source de conflits </vt:lpstr>
      <vt:lpstr>Les régions industrielles – source de conflits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guerres en Europe</dc:title>
  <dc:creator>Caroline LAFORGUE</dc:creator>
  <cp:lastModifiedBy>noel orsat</cp:lastModifiedBy>
  <cp:revision>35</cp:revision>
  <dcterms:created xsi:type="dcterms:W3CDTF">2022-05-12T16:19:19Z</dcterms:created>
  <dcterms:modified xsi:type="dcterms:W3CDTF">2023-07-24T09:05:08Z</dcterms:modified>
</cp:coreProperties>
</file>